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null)"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56" r:id="rId2"/>
    <p:sldId id="257" r:id="rId3"/>
    <p:sldId id="258" r:id="rId4"/>
    <p:sldId id="261" r:id="rId5"/>
    <p:sldId id="260" r:id="rId6"/>
    <p:sldId id="262" r:id="rId7"/>
    <p:sldId id="268" r:id="rId8"/>
    <p:sldId id="281" r:id="rId9"/>
    <p:sldId id="259" r:id="rId10"/>
    <p:sldId id="269" r:id="rId11"/>
    <p:sldId id="272" r:id="rId12"/>
    <p:sldId id="290" r:id="rId13"/>
    <p:sldId id="273" r:id="rId14"/>
    <p:sldId id="275" r:id="rId15"/>
    <p:sldId id="274" r:id="rId16"/>
    <p:sldId id="282" r:id="rId17"/>
    <p:sldId id="283" r:id="rId18"/>
    <p:sldId id="284" r:id="rId19"/>
    <p:sldId id="285" r:id="rId20"/>
    <p:sldId id="286" r:id="rId21"/>
    <p:sldId id="289" r:id="rId22"/>
    <p:sldId id="288" r:id="rId23"/>
    <p:sldId id="287" r:id="rId24"/>
    <p:sldId id="271" r:id="rId25"/>
    <p:sldId id="279" r:id="rId26"/>
    <p:sldId id="266" r:id="rId27"/>
    <p:sldId id="294" r:id="rId28"/>
    <p:sldId id="291" r:id="rId29"/>
    <p:sldId id="295" r:id="rId30"/>
    <p:sldId id="280" r:id="rId31"/>
    <p:sldId id="300" r:id="rId32"/>
    <p:sldId id="265" r:id="rId33"/>
    <p:sldId id="267" r:id="rId34"/>
    <p:sldId id="298" r:id="rId35"/>
    <p:sldId id="299" r:id="rId36"/>
    <p:sldId id="297" r:id="rId37"/>
    <p:sldId id="293" r:id="rId38"/>
    <p:sldId id="292" r:id="rId39"/>
    <p:sldId id="296" r:id="rId40"/>
    <p:sldId id="26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7"/>
    <p:restoredTop sz="94672"/>
  </p:normalViewPr>
  <p:slideViewPr>
    <p:cSldViewPr snapToGrid="0" snapToObjects="1">
      <p:cViewPr varScale="1">
        <p:scale>
          <a:sx n="112" d="100"/>
          <a:sy n="112" d="100"/>
        </p:scale>
        <p:origin x="736" y="19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0713F3-A203-1840-BC51-92CAB6C630CF}" type="datetimeFigureOut">
              <a:rPr lang="en-US" smtClean="0"/>
              <a:t>5/2/18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78894-F094-5F47-8894-A0FF0F2EE265}" type="slidenum">
              <a:rPr lang="en-US" smtClean="0"/>
              <a:t>‹#›</a:t>
            </a:fld>
            <a:endParaRPr lang="en-US"/>
          </a:p>
        </p:txBody>
      </p:sp>
    </p:spTree>
    <p:extLst>
      <p:ext uri="{BB962C8B-B14F-4D97-AF65-F5344CB8AC3E}">
        <p14:creationId xmlns:p14="http://schemas.microsoft.com/office/powerpoint/2010/main" val="3098379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0713F3-A203-1840-BC51-92CAB6C630CF}" type="datetimeFigureOut">
              <a:rPr lang="en-US" smtClean="0"/>
              <a:t>5/2/18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78894-F094-5F47-8894-A0FF0F2EE265}" type="slidenum">
              <a:rPr lang="en-US" smtClean="0"/>
              <a:t>‹#›</a:t>
            </a:fld>
            <a:endParaRPr lang="en-US"/>
          </a:p>
        </p:txBody>
      </p:sp>
    </p:spTree>
    <p:extLst>
      <p:ext uri="{BB962C8B-B14F-4D97-AF65-F5344CB8AC3E}">
        <p14:creationId xmlns:p14="http://schemas.microsoft.com/office/powerpoint/2010/main" val="4236460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0713F3-A203-1840-BC51-92CAB6C630CF}" type="datetimeFigureOut">
              <a:rPr lang="en-US" smtClean="0"/>
              <a:t>5/2/18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78894-F094-5F47-8894-A0FF0F2EE265}" type="slidenum">
              <a:rPr lang="en-US" smtClean="0"/>
              <a:t>‹#›</a:t>
            </a:fld>
            <a:endParaRPr lang="en-US"/>
          </a:p>
        </p:txBody>
      </p:sp>
    </p:spTree>
    <p:extLst>
      <p:ext uri="{BB962C8B-B14F-4D97-AF65-F5344CB8AC3E}">
        <p14:creationId xmlns:p14="http://schemas.microsoft.com/office/powerpoint/2010/main" val="3499038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0713F3-A203-1840-BC51-92CAB6C630CF}" type="datetimeFigureOut">
              <a:rPr lang="en-US" smtClean="0"/>
              <a:t>5/2/18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78894-F094-5F47-8894-A0FF0F2EE265}" type="slidenum">
              <a:rPr lang="en-US" smtClean="0"/>
              <a:t>‹#›</a:t>
            </a:fld>
            <a:endParaRPr lang="en-US"/>
          </a:p>
        </p:txBody>
      </p:sp>
    </p:spTree>
    <p:extLst>
      <p:ext uri="{BB962C8B-B14F-4D97-AF65-F5344CB8AC3E}">
        <p14:creationId xmlns:p14="http://schemas.microsoft.com/office/powerpoint/2010/main" val="2209572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0713F3-A203-1840-BC51-92CAB6C630CF}" type="datetimeFigureOut">
              <a:rPr lang="en-US" smtClean="0"/>
              <a:t>5/2/18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78894-F094-5F47-8894-A0FF0F2EE265}" type="slidenum">
              <a:rPr lang="en-US" smtClean="0"/>
              <a:t>‹#›</a:t>
            </a:fld>
            <a:endParaRPr lang="en-US"/>
          </a:p>
        </p:txBody>
      </p:sp>
    </p:spTree>
    <p:extLst>
      <p:ext uri="{BB962C8B-B14F-4D97-AF65-F5344CB8AC3E}">
        <p14:creationId xmlns:p14="http://schemas.microsoft.com/office/powerpoint/2010/main" val="125911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0713F3-A203-1840-BC51-92CAB6C630CF}" type="datetimeFigureOut">
              <a:rPr lang="en-US" smtClean="0"/>
              <a:t>5/2/18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878894-F094-5F47-8894-A0FF0F2EE265}" type="slidenum">
              <a:rPr lang="en-US" smtClean="0"/>
              <a:t>‹#›</a:t>
            </a:fld>
            <a:endParaRPr lang="en-US"/>
          </a:p>
        </p:txBody>
      </p:sp>
    </p:spTree>
    <p:extLst>
      <p:ext uri="{BB962C8B-B14F-4D97-AF65-F5344CB8AC3E}">
        <p14:creationId xmlns:p14="http://schemas.microsoft.com/office/powerpoint/2010/main" val="210225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0713F3-A203-1840-BC51-92CAB6C630CF}" type="datetimeFigureOut">
              <a:rPr lang="en-US" smtClean="0"/>
              <a:t>5/2/18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878894-F094-5F47-8894-A0FF0F2EE265}" type="slidenum">
              <a:rPr lang="en-US" smtClean="0"/>
              <a:t>‹#›</a:t>
            </a:fld>
            <a:endParaRPr lang="en-US"/>
          </a:p>
        </p:txBody>
      </p:sp>
    </p:spTree>
    <p:extLst>
      <p:ext uri="{BB962C8B-B14F-4D97-AF65-F5344CB8AC3E}">
        <p14:creationId xmlns:p14="http://schemas.microsoft.com/office/powerpoint/2010/main" val="3919159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0713F3-A203-1840-BC51-92CAB6C630CF}" type="datetimeFigureOut">
              <a:rPr lang="en-US" smtClean="0"/>
              <a:t>5/2/18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878894-F094-5F47-8894-A0FF0F2EE265}" type="slidenum">
              <a:rPr lang="en-US" smtClean="0"/>
              <a:t>‹#›</a:t>
            </a:fld>
            <a:endParaRPr lang="en-US"/>
          </a:p>
        </p:txBody>
      </p:sp>
    </p:spTree>
    <p:extLst>
      <p:ext uri="{BB962C8B-B14F-4D97-AF65-F5344CB8AC3E}">
        <p14:creationId xmlns:p14="http://schemas.microsoft.com/office/powerpoint/2010/main" val="367462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0713F3-A203-1840-BC51-92CAB6C630CF}" type="datetimeFigureOut">
              <a:rPr lang="en-US" smtClean="0"/>
              <a:t>5/2/18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878894-F094-5F47-8894-A0FF0F2EE265}" type="slidenum">
              <a:rPr lang="en-US" smtClean="0"/>
              <a:t>‹#›</a:t>
            </a:fld>
            <a:endParaRPr lang="en-US"/>
          </a:p>
        </p:txBody>
      </p:sp>
    </p:spTree>
    <p:extLst>
      <p:ext uri="{BB962C8B-B14F-4D97-AF65-F5344CB8AC3E}">
        <p14:creationId xmlns:p14="http://schemas.microsoft.com/office/powerpoint/2010/main" val="2649176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0713F3-A203-1840-BC51-92CAB6C630CF}" type="datetimeFigureOut">
              <a:rPr lang="en-US" smtClean="0"/>
              <a:t>5/2/18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878894-F094-5F47-8894-A0FF0F2EE265}" type="slidenum">
              <a:rPr lang="en-US" smtClean="0"/>
              <a:t>‹#›</a:t>
            </a:fld>
            <a:endParaRPr lang="en-US"/>
          </a:p>
        </p:txBody>
      </p:sp>
    </p:spTree>
    <p:extLst>
      <p:ext uri="{BB962C8B-B14F-4D97-AF65-F5344CB8AC3E}">
        <p14:creationId xmlns:p14="http://schemas.microsoft.com/office/powerpoint/2010/main" val="275866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0713F3-A203-1840-BC51-92CAB6C630CF}" type="datetimeFigureOut">
              <a:rPr lang="en-US" smtClean="0"/>
              <a:t>5/2/18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878894-F094-5F47-8894-A0FF0F2EE265}" type="slidenum">
              <a:rPr lang="en-US" smtClean="0"/>
              <a:t>‹#›</a:t>
            </a:fld>
            <a:endParaRPr lang="en-US"/>
          </a:p>
        </p:txBody>
      </p:sp>
    </p:spTree>
    <p:extLst>
      <p:ext uri="{BB962C8B-B14F-4D97-AF65-F5344CB8AC3E}">
        <p14:creationId xmlns:p14="http://schemas.microsoft.com/office/powerpoint/2010/main" val="3798728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0713F3-A203-1840-BC51-92CAB6C630CF}" type="datetimeFigureOut">
              <a:rPr lang="en-US" smtClean="0"/>
              <a:t>5/2/18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878894-F094-5F47-8894-A0FF0F2EE265}" type="slidenum">
              <a:rPr lang="en-US" smtClean="0"/>
              <a:t>‹#›</a:t>
            </a:fld>
            <a:endParaRPr lang="en-US"/>
          </a:p>
        </p:txBody>
      </p:sp>
    </p:spTree>
    <p:extLst>
      <p:ext uri="{BB962C8B-B14F-4D97-AF65-F5344CB8AC3E}">
        <p14:creationId xmlns:p14="http://schemas.microsoft.com/office/powerpoint/2010/main" val="314452609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nul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nul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nul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nul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nul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nul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nul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nul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nul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2.(nul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nul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73508-8460-0240-B29C-DFADCF84E110}"/>
              </a:ext>
            </a:extLst>
          </p:cNvPr>
          <p:cNvSpPr>
            <a:spLocks noGrp="1"/>
          </p:cNvSpPr>
          <p:nvPr>
            <p:ph type="ctrTitle"/>
          </p:nvPr>
        </p:nvSpPr>
        <p:spPr>
          <a:xfrm>
            <a:off x="1524000" y="422910"/>
            <a:ext cx="9144000" cy="3087053"/>
          </a:xfrm>
        </p:spPr>
        <p:txBody>
          <a:bodyPr>
            <a:normAutofit fontScale="90000"/>
          </a:bodyPr>
          <a:lstStyle/>
          <a:p>
            <a:r>
              <a:rPr lang="en-US" dirty="0"/>
              <a:t>Understanding and Reducing Partisan Gaps in Legal Mobilization in Response to Sex Discrimination among Women </a:t>
            </a:r>
          </a:p>
        </p:txBody>
      </p:sp>
      <p:sp>
        <p:nvSpPr>
          <p:cNvPr id="3" name="Subtitle 2">
            <a:extLst>
              <a:ext uri="{FF2B5EF4-FFF2-40B4-BE49-F238E27FC236}">
                <a16:creationId xmlns:a16="http://schemas.microsoft.com/office/drawing/2014/main" id="{B2A63123-49CB-A240-A349-D39EE670E5CB}"/>
              </a:ext>
            </a:extLst>
          </p:cNvPr>
          <p:cNvSpPr>
            <a:spLocks noGrp="1"/>
          </p:cNvSpPr>
          <p:nvPr>
            <p:ph type="subTitle" idx="1"/>
          </p:nvPr>
        </p:nvSpPr>
        <p:spPr>
          <a:xfrm>
            <a:off x="1524000" y="4023360"/>
            <a:ext cx="9144000" cy="2731770"/>
          </a:xfrm>
        </p:spPr>
        <p:txBody>
          <a:bodyPr>
            <a:normAutofit fontScale="70000" lnSpcReduction="20000"/>
          </a:bodyPr>
          <a:lstStyle/>
          <a:p>
            <a:r>
              <a:rPr lang="en-US" dirty="0"/>
              <a:t>Al Fang</a:t>
            </a:r>
          </a:p>
          <a:p>
            <a:r>
              <a:rPr lang="en-US" dirty="0"/>
              <a:t>Center for the Study of American Politics</a:t>
            </a:r>
          </a:p>
          <a:p>
            <a:r>
              <a:rPr lang="en-US" dirty="0"/>
              <a:t>Yale University</a:t>
            </a:r>
          </a:p>
          <a:p>
            <a:pPr algn="l"/>
            <a:endParaRPr lang="en-US" dirty="0"/>
          </a:p>
          <a:p>
            <a:r>
              <a:rPr lang="en-US" dirty="0"/>
              <a:t>WFF Seed Grant Conference</a:t>
            </a:r>
          </a:p>
          <a:p>
            <a:r>
              <a:rPr lang="en-US" dirty="0"/>
              <a:t>May 2, 2018</a:t>
            </a:r>
          </a:p>
          <a:p>
            <a:endParaRPr lang="en-US" dirty="0"/>
          </a:p>
          <a:p>
            <a:r>
              <a:rPr lang="en-US" i="1" dirty="0"/>
              <a:t>Thanks to the Yale Women Faculty Forum and Yale ISPS &amp; CSAP for funding support, </a:t>
            </a:r>
            <a:br>
              <a:rPr lang="en-US" i="1" dirty="0"/>
            </a:br>
            <a:r>
              <a:rPr lang="en-US" i="1" dirty="0"/>
              <a:t>and to Deborah </a:t>
            </a:r>
            <a:r>
              <a:rPr lang="en-US" i="1" dirty="0" err="1"/>
              <a:t>Beim</a:t>
            </a:r>
            <a:r>
              <a:rPr lang="en-US" i="1" dirty="0"/>
              <a:t>, Greg Huber, and Leonie Huddy for helpful conversations</a:t>
            </a:r>
          </a:p>
        </p:txBody>
      </p:sp>
    </p:spTree>
    <p:extLst>
      <p:ext uri="{BB962C8B-B14F-4D97-AF65-F5344CB8AC3E}">
        <p14:creationId xmlns:p14="http://schemas.microsoft.com/office/powerpoint/2010/main" val="2040191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05974-ECC7-9A4E-B637-AACC47E9A690}"/>
              </a:ext>
            </a:extLst>
          </p:cNvPr>
          <p:cNvSpPr>
            <a:spLocks noGrp="1"/>
          </p:cNvSpPr>
          <p:nvPr>
            <p:ph type="title"/>
          </p:nvPr>
        </p:nvSpPr>
        <p:spPr>
          <a:xfrm>
            <a:off x="838200" y="365125"/>
            <a:ext cx="10515600" cy="5672260"/>
          </a:xfrm>
        </p:spPr>
        <p:txBody>
          <a:bodyPr/>
          <a:lstStyle/>
          <a:p>
            <a:r>
              <a:rPr lang="en-US" dirty="0"/>
              <a:t>Is there a partisan gap in legal mobilization strategies in response to sex discrimination among women?</a:t>
            </a:r>
          </a:p>
        </p:txBody>
      </p:sp>
    </p:spTree>
    <p:extLst>
      <p:ext uri="{BB962C8B-B14F-4D97-AF65-F5344CB8AC3E}">
        <p14:creationId xmlns:p14="http://schemas.microsoft.com/office/powerpoint/2010/main" val="1743609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6BBFC-4DE0-4446-A613-909D0BDD826C}"/>
              </a:ext>
            </a:extLst>
          </p:cNvPr>
          <p:cNvSpPr>
            <a:spLocks noGrp="1"/>
          </p:cNvSpPr>
          <p:nvPr>
            <p:ph type="title"/>
          </p:nvPr>
        </p:nvSpPr>
        <p:spPr/>
        <p:txBody>
          <a:bodyPr/>
          <a:lstStyle/>
          <a:p>
            <a:r>
              <a:rPr lang="en-US" dirty="0"/>
              <a:t>Study 1: Vignette experiment</a:t>
            </a:r>
          </a:p>
        </p:txBody>
      </p:sp>
      <p:sp>
        <p:nvSpPr>
          <p:cNvPr id="3" name="Content Placeholder 2">
            <a:extLst>
              <a:ext uri="{FF2B5EF4-FFF2-40B4-BE49-F238E27FC236}">
                <a16:creationId xmlns:a16="http://schemas.microsoft.com/office/drawing/2014/main" id="{E17E2B48-2005-7940-9307-61E4FBE697C2}"/>
              </a:ext>
            </a:extLst>
          </p:cNvPr>
          <p:cNvSpPr>
            <a:spLocks noGrp="1"/>
          </p:cNvSpPr>
          <p:nvPr>
            <p:ph idx="1"/>
          </p:nvPr>
        </p:nvSpPr>
        <p:spPr/>
        <p:txBody>
          <a:bodyPr>
            <a:normAutofit/>
          </a:bodyPr>
          <a:lstStyle/>
          <a:p>
            <a:r>
              <a:rPr lang="en-US" dirty="0"/>
              <a:t>Nationally representative sample recruited from online survey panels via Lucid in October 2017</a:t>
            </a:r>
          </a:p>
          <a:p>
            <a:pPr lvl="1"/>
            <a:r>
              <a:rPr lang="en-US" dirty="0"/>
              <a:t>2,048 total subjects</a:t>
            </a:r>
          </a:p>
          <a:p>
            <a:pPr lvl="1"/>
            <a:r>
              <a:rPr lang="en-US" dirty="0"/>
              <a:t>1,165 are women</a:t>
            </a:r>
          </a:p>
          <a:p>
            <a:pPr lvl="1"/>
            <a:r>
              <a:rPr lang="en-US" dirty="0"/>
              <a:t>Analysis focuses on 575 women assigned to a sex discrimination vignette (others assigned to racial discrimination vignette)</a:t>
            </a:r>
          </a:p>
          <a:p>
            <a:pPr lvl="1"/>
            <a:r>
              <a:rPr lang="en-US" dirty="0"/>
              <a:t>45% Democrat; 37% Republican</a:t>
            </a:r>
          </a:p>
        </p:txBody>
      </p:sp>
    </p:spTree>
    <p:extLst>
      <p:ext uri="{BB962C8B-B14F-4D97-AF65-F5344CB8AC3E}">
        <p14:creationId xmlns:p14="http://schemas.microsoft.com/office/powerpoint/2010/main" val="1774949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6BBFC-4DE0-4446-A613-909D0BDD826C}"/>
              </a:ext>
            </a:extLst>
          </p:cNvPr>
          <p:cNvSpPr>
            <a:spLocks noGrp="1"/>
          </p:cNvSpPr>
          <p:nvPr>
            <p:ph type="title"/>
          </p:nvPr>
        </p:nvSpPr>
        <p:spPr/>
        <p:txBody>
          <a:bodyPr/>
          <a:lstStyle/>
          <a:p>
            <a:r>
              <a:rPr lang="en-US" dirty="0"/>
              <a:t>Study 1: Vignette experiment setup</a:t>
            </a:r>
          </a:p>
        </p:txBody>
      </p:sp>
      <p:sp>
        <p:nvSpPr>
          <p:cNvPr id="3" name="Content Placeholder 2">
            <a:extLst>
              <a:ext uri="{FF2B5EF4-FFF2-40B4-BE49-F238E27FC236}">
                <a16:creationId xmlns:a16="http://schemas.microsoft.com/office/drawing/2014/main" id="{E17E2B48-2005-7940-9307-61E4FBE697C2}"/>
              </a:ext>
            </a:extLst>
          </p:cNvPr>
          <p:cNvSpPr>
            <a:spLocks noGrp="1"/>
          </p:cNvSpPr>
          <p:nvPr>
            <p:ph idx="1"/>
          </p:nvPr>
        </p:nvSpPr>
        <p:spPr/>
        <p:txBody>
          <a:bodyPr>
            <a:normAutofit fontScale="92500" lnSpcReduction="10000"/>
          </a:bodyPr>
          <a:lstStyle/>
          <a:p>
            <a:r>
              <a:rPr lang="en-US" dirty="0"/>
              <a:t>Subjects asked to imagine being passed over for a promotion at work. Despite being a superior and favored candidate, the promotion instead goes to a less qualified man (of the same race as the subject)</a:t>
            </a:r>
          </a:p>
          <a:p>
            <a:endParaRPr lang="en-US" dirty="0"/>
          </a:p>
          <a:p>
            <a:r>
              <a:rPr lang="en-US" dirty="0"/>
              <a:t>Randomized: Democrats or Republicans controls government</a:t>
            </a:r>
          </a:p>
          <a:p>
            <a:pPr lvl="1"/>
            <a:r>
              <a:rPr lang="en-US" dirty="0"/>
              <a:t>Partisans may think gov't controlled by co-partisans will serve them better</a:t>
            </a:r>
          </a:p>
          <a:p>
            <a:pPr lvl="1"/>
            <a:r>
              <a:rPr lang="en-US" dirty="0"/>
              <a:t>Or Democrats are more likely to be feminists than Republicans and will thus will be more responsive to sex discrimination cases</a:t>
            </a:r>
          </a:p>
          <a:p>
            <a:endParaRPr lang="en-US" dirty="0"/>
          </a:p>
          <a:p>
            <a:r>
              <a:rPr lang="en-US" dirty="0"/>
              <a:t>Asked how they perceive the situation, how they feel, how they would respond to the situation (filing a formal complaint w/ gov't, w/ HR, suing)</a:t>
            </a:r>
          </a:p>
        </p:txBody>
      </p:sp>
    </p:spTree>
    <p:extLst>
      <p:ext uri="{BB962C8B-B14F-4D97-AF65-F5344CB8AC3E}">
        <p14:creationId xmlns:p14="http://schemas.microsoft.com/office/powerpoint/2010/main" val="271702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F11AB10-CA86-C842-9A30-90792237758F}"/>
              </a:ext>
            </a:extLst>
          </p:cNvPr>
          <p:cNvSpPr>
            <a:spLocks noGrp="1"/>
          </p:cNvSpPr>
          <p:nvPr>
            <p:ph idx="1"/>
          </p:nvPr>
        </p:nvSpPr>
        <p:spPr>
          <a:xfrm>
            <a:off x="849924" y="832338"/>
            <a:ext cx="10515600" cy="5158154"/>
          </a:xfrm>
          <a:ln>
            <a:solidFill>
              <a:schemeClr val="tx1"/>
            </a:solidFill>
          </a:ln>
        </p:spPr>
        <p:txBody>
          <a:bodyPr>
            <a:normAutofit/>
          </a:bodyPr>
          <a:lstStyle/>
          <a:p>
            <a:pPr marL="0" indent="0">
              <a:buNone/>
            </a:pPr>
            <a:endParaRPr lang="en-US" dirty="0">
              <a:latin typeface="Helvetica" pitchFamily="2" charset="0"/>
            </a:endParaRPr>
          </a:p>
          <a:p>
            <a:pPr marL="0" indent="0">
              <a:buNone/>
            </a:pPr>
            <a:r>
              <a:rPr lang="en-US" dirty="0">
                <a:latin typeface="Helvetica" pitchFamily="2" charset="0"/>
              </a:rPr>
              <a:t>Imagine that you work at a company in the private sector that employed about 200 people. You have worked there for about 5 years. There is a promotion at work that you want and are actively seeking.</a:t>
            </a:r>
          </a:p>
          <a:p>
            <a:pPr marL="0" indent="0">
              <a:buNone/>
            </a:pPr>
            <a:endParaRPr lang="en-US" dirty="0">
              <a:latin typeface="Helvetica" pitchFamily="2" charset="0"/>
            </a:endParaRPr>
          </a:p>
          <a:p>
            <a:pPr marL="0" indent="0">
              <a:buNone/>
            </a:pPr>
            <a:r>
              <a:rPr lang="en-US" dirty="0">
                <a:latin typeface="Helvetica" pitchFamily="2" charset="0"/>
              </a:rPr>
              <a:t>You are considered one of the strongest candidates for the job. You are highly qualified for the job, received stellar ratings on recent performance reviews, and recently received strong positive signals from supervisors and colleagues suggesting that you would get the promotion.</a:t>
            </a:r>
          </a:p>
        </p:txBody>
      </p:sp>
      <p:sp>
        <p:nvSpPr>
          <p:cNvPr id="8" name="TextBox 7">
            <a:extLst>
              <a:ext uri="{FF2B5EF4-FFF2-40B4-BE49-F238E27FC236}">
                <a16:creationId xmlns:a16="http://schemas.microsoft.com/office/drawing/2014/main" id="{F62D6123-617E-6A4B-A16E-8FA72DE3627C}"/>
              </a:ext>
            </a:extLst>
          </p:cNvPr>
          <p:cNvSpPr txBox="1"/>
          <p:nvPr/>
        </p:nvSpPr>
        <p:spPr>
          <a:xfrm>
            <a:off x="199292" y="293077"/>
            <a:ext cx="4372708" cy="369332"/>
          </a:xfrm>
          <a:prstGeom prst="rect">
            <a:avLst/>
          </a:prstGeom>
          <a:noFill/>
        </p:spPr>
        <p:txBody>
          <a:bodyPr wrap="square" rtlCol="0">
            <a:spAutoFit/>
          </a:bodyPr>
          <a:lstStyle/>
          <a:p>
            <a:r>
              <a:rPr lang="en-US" b="1" dirty="0"/>
              <a:t>VIGNETTE TEXT (Part 1)</a:t>
            </a:r>
          </a:p>
        </p:txBody>
      </p:sp>
    </p:spTree>
    <p:extLst>
      <p:ext uri="{BB962C8B-B14F-4D97-AF65-F5344CB8AC3E}">
        <p14:creationId xmlns:p14="http://schemas.microsoft.com/office/powerpoint/2010/main" val="928764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F11AB10-CA86-C842-9A30-90792237758F}"/>
              </a:ext>
            </a:extLst>
          </p:cNvPr>
          <p:cNvSpPr>
            <a:spLocks noGrp="1"/>
          </p:cNvSpPr>
          <p:nvPr>
            <p:ph idx="1"/>
          </p:nvPr>
        </p:nvSpPr>
        <p:spPr>
          <a:xfrm>
            <a:off x="849924" y="832338"/>
            <a:ext cx="10515600" cy="5439508"/>
          </a:xfrm>
          <a:ln>
            <a:solidFill>
              <a:schemeClr val="tx1"/>
            </a:solidFill>
          </a:ln>
        </p:spPr>
        <p:txBody>
          <a:bodyPr>
            <a:normAutofit/>
          </a:bodyPr>
          <a:lstStyle/>
          <a:p>
            <a:pPr marL="0" indent="0">
              <a:buNone/>
            </a:pPr>
            <a:endParaRPr lang="en-US" dirty="0">
              <a:latin typeface="Helvetica" pitchFamily="2" charset="0"/>
            </a:endParaRPr>
          </a:p>
          <a:p>
            <a:pPr marL="0" indent="0">
              <a:buNone/>
            </a:pPr>
            <a:r>
              <a:rPr lang="en-US" dirty="0">
                <a:latin typeface="Helvetica" pitchFamily="2" charset="0"/>
              </a:rPr>
              <a:t>Unfortunately, management decided to promote someone else for the position. The person who got the job was a </a:t>
            </a:r>
            <a:r>
              <a:rPr lang="en-US" b="1" u="sng" dirty="0">
                <a:latin typeface="Helvetica" pitchFamily="2" charset="0"/>
              </a:rPr>
              <a:t>[</a:t>
            </a:r>
            <a:r>
              <a:rPr lang="en-US" b="1" i="1" u="sng" dirty="0">
                <a:latin typeface="Helvetica" pitchFamily="2" charset="0"/>
              </a:rPr>
              <a:t>Matched-Race]</a:t>
            </a:r>
            <a:r>
              <a:rPr lang="en-US" b="1" u="sng" dirty="0">
                <a:latin typeface="Helvetica" pitchFamily="2" charset="0"/>
              </a:rPr>
              <a:t> man</a:t>
            </a:r>
            <a:r>
              <a:rPr lang="en-US" dirty="0">
                <a:latin typeface="Helvetica" pitchFamily="2" charset="0"/>
              </a:rPr>
              <a:t> widely considered to be a comparatively </a:t>
            </a:r>
            <a:r>
              <a:rPr lang="en-US" b="1" u="sng" dirty="0">
                <a:latin typeface="Helvetica" pitchFamily="2" charset="0"/>
              </a:rPr>
              <a:t>weaker</a:t>
            </a:r>
            <a:r>
              <a:rPr lang="en-US" dirty="0">
                <a:latin typeface="Helvetica" pitchFamily="2" charset="0"/>
              </a:rPr>
              <a:t> candidate: they had less experience than you, they were less qualified than you, and they did not get along well with others in the company.</a:t>
            </a:r>
          </a:p>
          <a:p>
            <a:pPr marL="0" indent="0">
              <a:buNone/>
            </a:pPr>
            <a:endParaRPr lang="en-US" dirty="0">
              <a:latin typeface="Helvetica" pitchFamily="2" charset="0"/>
            </a:endParaRPr>
          </a:p>
          <a:p>
            <a:pPr marL="0" indent="0">
              <a:buNone/>
            </a:pPr>
            <a:r>
              <a:rPr lang="en-US" dirty="0">
                <a:latin typeface="Helvetica" pitchFamily="2" charset="0"/>
              </a:rPr>
              <a:t>A few days after receiving the news, two of your colleagues separately pull you aside to inform you that they overheard several people from upper management discussing the politics behind the promotion decision.</a:t>
            </a:r>
          </a:p>
          <a:p>
            <a:pPr marL="0" indent="0">
              <a:buNone/>
            </a:pPr>
            <a:endParaRPr lang="en-US" dirty="0">
              <a:latin typeface="Helvetica" pitchFamily="2" charset="0"/>
            </a:endParaRPr>
          </a:p>
        </p:txBody>
      </p:sp>
      <p:sp>
        <p:nvSpPr>
          <p:cNvPr id="8" name="TextBox 7">
            <a:extLst>
              <a:ext uri="{FF2B5EF4-FFF2-40B4-BE49-F238E27FC236}">
                <a16:creationId xmlns:a16="http://schemas.microsoft.com/office/drawing/2014/main" id="{F62D6123-617E-6A4B-A16E-8FA72DE3627C}"/>
              </a:ext>
            </a:extLst>
          </p:cNvPr>
          <p:cNvSpPr txBox="1"/>
          <p:nvPr/>
        </p:nvSpPr>
        <p:spPr>
          <a:xfrm>
            <a:off x="199292" y="293077"/>
            <a:ext cx="4372708" cy="369332"/>
          </a:xfrm>
          <a:prstGeom prst="rect">
            <a:avLst/>
          </a:prstGeom>
          <a:noFill/>
        </p:spPr>
        <p:txBody>
          <a:bodyPr wrap="square" rtlCol="0">
            <a:spAutoFit/>
          </a:bodyPr>
          <a:lstStyle/>
          <a:p>
            <a:r>
              <a:rPr lang="en-US" b="1" dirty="0"/>
              <a:t>VIGNETTE TEXT (Part 2)</a:t>
            </a:r>
          </a:p>
        </p:txBody>
      </p:sp>
    </p:spTree>
    <p:extLst>
      <p:ext uri="{BB962C8B-B14F-4D97-AF65-F5344CB8AC3E}">
        <p14:creationId xmlns:p14="http://schemas.microsoft.com/office/powerpoint/2010/main" val="3778207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F11AB10-CA86-C842-9A30-90792237758F}"/>
              </a:ext>
            </a:extLst>
          </p:cNvPr>
          <p:cNvSpPr>
            <a:spLocks noGrp="1"/>
          </p:cNvSpPr>
          <p:nvPr>
            <p:ph idx="1"/>
          </p:nvPr>
        </p:nvSpPr>
        <p:spPr>
          <a:xfrm>
            <a:off x="849924" y="832338"/>
            <a:ext cx="10515600" cy="4900247"/>
          </a:xfrm>
          <a:ln>
            <a:solidFill>
              <a:schemeClr val="tx1"/>
            </a:solidFill>
          </a:ln>
        </p:spPr>
        <p:txBody>
          <a:bodyPr>
            <a:normAutofit/>
          </a:bodyPr>
          <a:lstStyle/>
          <a:p>
            <a:pPr marL="0" indent="0">
              <a:buNone/>
            </a:pPr>
            <a:endParaRPr lang="en-US" dirty="0">
              <a:latin typeface="Helvetica" pitchFamily="2" charset="0"/>
            </a:endParaRPr>
          </a:p>
          <a:p>
            <a:pPr marL="0" indent="0">
              <a:buNone/>
            </a:pPr>
            <a:r>
              <a:rPr lang="en-US" dirty="0">
                <a:latin typeface="Helvetica" pitchFamily="2" charset="0"/>
              </a:rPr>
              <a:t>Both of your colleagues overheard a conversation between two executives on the promotion committee who forcefully lobbied against promoting you. These executives argued that you did not have enough experience and had voiced concerns about your ability to get along with others in management.</a:t>
            </a:r>
          </a:p>
          <a:p>
            <a:pPr marL="0" indent="0">
              <a:buNone/>
            </a:pPr>
            <a:endParaRPr lang="en-US" dirty="0">
              <a:latin typeface="Helvetica" pitchFamily="2" charset="0"/>
            </a:endParaRPr>
          </a:p>
          <a:p>
            <a:pPr marL="0" indent="0">
              <a:buNone/>
            </a:pPr>
            <a:r>
              <a:rPr lang="en-US" dirty="0">
                <a:latin typeface="Helvetica" pitchFamily="2" charset="0"/>
              </a:rPr>
              <a:t>In addition, your colleagues overheard them mention that these two executives on the promotion committee were biased against and did not want to promote women.</a:t>
            </a:r>
          </a:p>
        </p:txBody>
      </p:sp>
      <p:sp>
        <p:nvSpPr>
          <p:cNvPr id="8" name="TextBox 7">
            <a:extLst>
              <a:ext uri="{FF2B5EF4-FFF2-40B4-BE49-F238E27FC236}">
                <a16:creationId xmlns:a16="http://schemas.microsoft.com/office/drawing/2014/main" id="{F62D6123-617E-6A4B-A16E-8FA72DE3627C}"/>
              </a:ext>
            </a:extLst>
          </p:cNvPr>
          <p:cNvSpPr txBox="1"/>
          <p:nvPr/>
        </p:nvSpPr>
        <p:spPr>
          <a:xfrm>
            <a:off x="199292" y="293077"/>
            <a:ext cx="4372708" cy="369332"/>
          </a:xfrm>
          <a:prstGeom prst="rect">
            <a:avLst/>
          </a:prstGeom>
          <a:noFill/>
        </p:spPr>
        <p:txBody>
          <a:bodyPr wrap="square" rtlCol="0">
            <a:spAutoFit/>
          </a:bodyPr>
          <a:lstStyle/>
          <a:p>
            <a:r>
              <a:rPr lang="en-US" b="1" dirty="0"/>
              <a:t>VIGNETTE TEXT (Part 3)</a:t>
            </a:r>
          </a:p>
        </p:txBody>
      </p:sp>
    </p:spTree>
    <p:extLst>
      <p:ext uri="{BB962C8B-B14F-4D97-AF65-F5344CB8AC3E}">
        <p14:creationId xmlns:p14="http://schemas.microsoft.com/office/powerpoint/2010/main" val="26671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40ECA-BF2A-8149-90E5-1C06DC44F437}"/>
              </a:ext>
            </a:extLst>
          </p:cNvPr>
          <p:cNvSpPr>
            <a:spLocks noGrp="1"/>
          </p:cNvSpPr>
          <p:nvPr>
            <p:ph type="title"/>
          </p:nvPr>
        </p:nvSpPr>
        <p:spPr>
          <a:xfrm>
            <a:off x="838200" y="365126"/>
            <a:ext cx="10515600" cy="666506"/>
          </a:xfrm>
        </p:spPr>
        <p:txBody>
          <a:bodyPr>
            <a:normAutofit fontScale="90000"/>
          </a:bodyPr>
          <a:lstStyle/>
          <a:p>
            <a:r>
              <a:rPr lang="en-US" dirty="0"/>
              <a:t>Stated likelihood of filing a formal gov't complaint</a:t>
            </a:r>
          </a:p>
        </p:txBody>
      </p:sp>
      <p:pic>
        <p:nvPicPr>
          <p:cNvPr id="4" name="Picture 3">
            <a:extLst>
              <a:ext uri="{FF2B5EF4-FFF2-40B4-BE49-F238E27FC236}">
                <a16:creationId xmlns:a16="http://schemas.microsoft.com/office/drawing/2014/main" id="{6DF7F253-C61E-784B-94FA-2CAC234EBDAA}"/>
              </a:ext>
            </a:extLst>
          </p:cNvPr>
          <p:cNvPicPr>
            <a:picLocks noChangeAspect="1"/>
          </p:cNvPicPr>
          <p:nvPr/>
        </p:nvPicPr>
        <p:blipFill>
          <a:blip r:embed="rId2"/>
          <a:stretch>
            <a:fillRect/>
          </a:stretch>
        </p:blipFill>
        <p:spPr>
          <a:xfrm>
            <a:off x="838200" y="1031631"/>
            <a:ext cx="10972798" cy="5486399"/>
          </a:xfrm>
          <a:prstGeom prst="rect">
            <a:avLst/>
          </a:prstGeom>
        </p:spPr>
      </p:pic>
    </p:spTree>
    <p:extLst>
      <p:ext uri="{BB962C8B-B14F-4D97-AF65-F5344CB8AC3E}">
        <p14:creationId xmlns:p14="http://schemas.microsoft.com/office/powerpoint/2010/main" val="303487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40ECA-BF2A-8149-90E5-1C06DC44F437}"/>
              </a:ext>
            </a:extLst>
          </p:cNvPr>
          <p:cNvSpPr>
            <a:spLocks noGrp="1"/>
          </p:cNvSpPr>
          <p:nvPr>
            <p:ph type="title"/>
          </p:nvPr>
        </p:nvSpPr>
        <p:spPr>
          <a:xfrm>
            <a:off x="838200" y="365126"/>
            <a:ext cx="10515600" cy="666506"/>
          </a:xfrm>
        </p:spPr>
        <p:txBody>
          <a:bodyPr>
            <a:normAutofit fontScale="90000"/>
          </a:bodyPr>
          <a:lstStyle/>
          <a:p>
            <a:r>
              <a:rPr lang="en-US" dirty="0"/>
              <a:t>Believes gov't unwilling to enforce law for women</a:t>
            </a:r>
          </a:p>
        </p:txBody>
      </p:sp>
      <p:pic>
        <p:nvPicPr>
          <p:cNvPr id="5" name="Picture 4">
            <a:extLst>
              <a:ext uri="{FF2B5EF4-FFF2-40B4-BE49-F238E27FC236}">
                <a16:creationId xmlns:a16="http://schemas.microsoft.com/office/drawing/2014/main" id="{EE345058-0379-744A-A0B1-2BC39522BD17}"/>
              </a:ext>
            </a:extLst>
          </p:cNvPr>
          <p:cNvPicPr>
            <a:picLocks noChangeAspect="1"/>
          </p:cNvPicPr>
          <p:nvPr/>
        </p:nvPicPr>
        <p:blipFill>
          <a:blip r:embed="rId2"/>
          <a:stretch>
            <a:fillRect/>
          </a:stretch>
        </p:blipFill>
        <p:spPr>
          <a:xfrm>
            <a:off x="838200" y="1031632"/>
            <a:ext cx="10855566" cy="5427783"/>
          </a:xfrm>
          <a:prstGeom prst="rect">
            <a:avLst/>
          </a:prstGeom>
        </p:spPr>
      </p:pic>
    </p:spTree>
    <p:extLst>
      <p:ext uri="{BB962C8B-B14F-4D97-AF65-F5344CB8AC3E}">
        <p14:creationId xmlns:p14="http://schemas.microsoft.com/office/powerpoint/2010/main" val="1419268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40ECA-BF2A-8149-90E5-1C06DC44F437}"/>
              </a:ext>
            </a:extLst>
          </p:cNvPr>
          <p:cNvSpPr>
            <a:spLocks noGrp="1"/>
          </p:cNvSpPr>
          <p:nvPr>
            <p:ph type="title"/>
          </p:nvPr>
        </p:nvSpPr>
        <p:spPr>
          <a:xfrm>
            <a:off x="838200" y="365126"/>
            <a:ext cx="10515600" cy="666506"/>
          </a:xfrm>
        </p:spPr>
        <p:txBody>
          <a:bodyPr>
            <a:normAutofit fontScale="90000"/>
          </a:bodyPr>
          <a:lstStyle/>
          <a:p>
            <a:r>
              <a:rPr lang="en-US" dirty="0"/>
              <a:t>Believes process would be fair and just</a:t>
            </a:r>
          </a:p>
        </p:txBody>
      </p:sp>
      <p:pic>
        <p:nvPicPr>
          <p:cNvPr id="4" name="Picture 3">
            <a:extLst>
              <a:ext uri="{FF2B5EF4-FFF2-40B4-BE49-F238E27FC236}">
                <a16:creationId xmlns:a16="http://schemas.microsoft.com/office/drawing/2014/main" id="{18412B5D-442A-3843-8D55-F8C64F0A2520}"/>
              </a:ext>
            </a:extLst>
          </p:cNvPr>
          <p:cNvPicPr>
            <a:picLocks noChangeAspect="1"/>
          </p:cNvPicPr>
          <p:nvPr/>
        </p:nvPicPr>
        <p:blipFill>
          <a:blip r:embed="rId2"/>
          <a:stretch>
            <a:fillRect/>
          </a:stretch>
        </p:blipFill>
        <p:spPr>
          <a:xfrm>
            <a:off x="838200" y="1031631"/>
            <a:ext cx="10949354" cy="5474677"/>
          </a:xfrm>
          <a:prstGeom prst="rect">
            <a:avLst/>
          </a:prstGeom>
        </p:spPr>
      </p:pic>
    </p:spTree>
    <p:extLst>
      <p:ext uri="{BB962C8B-B14F-4D97-AF65-F5344CB8AC3E}">
        <p14:creationId xmlns:p14="http://schemas.microsoft.com/office/powerpoint/2010/main" val="2597822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40ECA-BF2A-8149-90E5-1C06DC44F437}"/>
              </a:ext>
            </a:extLst>
          </p:cNvPr>
          <p:cNvSpPr>
            <a:spLocks noGrp="1"/>
          </p:cNvSpPr>
          <p:nvPr>
            <p:ph type="title"/>
          </p:nvPr>
        </p:nvSpPr>
        <p:spPr>
          <a:xfrm>
            <a:off x="838200" y="365126"/>
            <a:ext cx="10515600" cy="666506"/>
          </a:xfrm>
        </p:spPr>
        <p:txBody>
          <a:bodyPr>
            <a:normAutofit fontScale="90000"/>
          </a:bodyPr>
          <a:lstStyle/>
          <a:p>
            <a:r>
              <a:rPr lang="en-US" dirty="0"/>
              <a:t>Would like ultimate result from filing complaint</a:t>
            </a:r>
          </a:p>
        </p:txBody>
      </p:sp>
      <p:pic>
        <p:nvPicPr>
          <p:cNvPr id="9" name="Picture 8">
            <a:extLst>
              <a:ext uri="{FF2B5EF4-FFF2-40B4-BE49-F238E27FC236}">
                <a16:creationId xmlns:a16="http://schemas.microsoft.com/office/drawing/2014/main" id="{CCAC319A-06A7-484E-8137-5C2CEC139819}"/>
              </a:ext>
            </a:extLst>
          </p:cNvPr>
          <p:cNvPicPr>
            <a:picLocks noChangeAspect="1"/>
          </p:cNvPicPr>
          <p:nvPr/>
        </p:nvPicPr>
        <p:blipFill>
          <a:blip r:embed="rId2"/>
          <a:stretch>
            <a:fillRect/>
          </a:stretch>
        </p:blipFill>
        <p:spPr>
          <a:xfrm>
            <a:off x="838200" y="1031633"/>
            <a:ext cx="10908323" cy="5454162"/>
          </a:xfrm>
          <a:prstGeom prst="rect">
            <a:avLst/>
          </a:prstGeom>
        </p:spPr>
      </p:pic>
    </p:spTree>
    <p:extLst>
      <p:ext uri="{BB962C8B-B14F-4D97-AF65-F5344CB8AC3E}">
        <p14:creationId xmlns:p14="http://schemas.microsoft.com/office/powerpoint/2010/main" val="1273540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01FAD-6CD8-C143-B82F-C8136EF7E4B5}"/>
              </a:ext>
            </a:extLst>
          </p:cNvPr>
          <p:cNvSpPr>
            <a:spLocks noGrp="1"/>
          </p:cNvSpPr>
          <p:nvPr>
            <p:ph type="title"/>
          </p:nvPr>
        </p:nvSpPr>
        <p:spPr/>
        <p:txBody>
          <a:bodyPr/>
          <a:lstStyle/>
          <a:p>
            <a:r>
              <a:rPr lang="en-US" dirty="0"/>
              <a:t>Motivation</a:t>
            </a:r>
          </a:p>
        </p:txBody>
      </p:sp>
      <p:pic>
        <p:nvPicPr>
          <p:cNvPr id="4" name="Picture 3">
            <a:extLst>
              <a:ext uri="{FF2B5EF4-FFF2-40B4-BE49-F238E27FC236}">
                <a16:creationId xmlns:a16="http://schemas.microsoft.com/office/drawing/2014/main" id="{11E89730-F682-7849-9DC5-3AFE7381C1AB}"/>
              </a:ext>
            </a:extLst>
          </p:cNvPr>
          <p:cNvPicPr>
            <a:picLocks noChangeAspect="1"/>
          </p:cNvPicPr>
          <p:nvPr/>
        </p:nvPicPr>
        <p:blipFill>
          <a:blip r:embed="rId2"/>
          <a:stretch>
            <a:fillRect/>
          </a:stretch>
        </p:blipFill>
        <p:spPr>
          <a:xfrm>
            <a:off x="838200" y="4285224"/>
            <a:ext cx="3564775" cy="1897380"/>
          </a:xfrm>
          <a:prstGeom prst="rect">
            <a:avLst/>
          </a:prstGeom>
        </p:spPr>
      </p:pic>
      <p:pic>
        <p:nvPicPr>
          <p:cNvPr id="6" name="Picture 5">
            <a:extLst>
              <a:ext uri="{FF2B5EF4-FFF2-40B4-BE49-F238E27FC236}">
                <a16:creationId xmlns:a16="http://schemas.microsoft.com/office/drawing/2014/main" id="{6BF2A2F7-7343-9142-A4E2-212AAB2BDF2E}"/>
              </a:ext>
            </a:extLst>
          </p:cNvPr>
          <p:cNvPicPr>
            <a:picLocks noChangeAspect="1"/>
          </p:cNvPicPr>
          <p:nvPr/>
        </p:nvPicPr>
        <p:blipFill>
          <a:blip r:embed="rId3"/>
          <a:stretch>
            <a:fillRect/>
          </a:stretch>
        </p:blipFill>
        <p:spPr>
          <a:xfrm>
            <a:off x="838200" y="1690688"/>
            <a:ext cx="3562352" cy="2377683"/>
          </a:xfrm>
          <a:prstGeom prst="rect">
            <a:avLst/>
          </a:prstGeom>
        </p:spPr>
      </p:pic>
      <p:sp>
        <p:nvSpPr>
          <p:cNvPr id="7" name="TextBox 6">
            <a:extLst>
              <a:ext uri="{FF2B5EF4-FFF2-40B4-BE49-F238E27FC236}">
                <a16:creationId xmlns:a16="http://schemas.microsoft.com/office/drawing/2014/main" id="{094F8E20-5FDD-5440-890C-6B6AA1A7CF3B}"/>
              </a:ext>
            </a:extLst>
          </p:cNvPr>
          <p:cNvSpPr txBox="1"/>
          <p:nvPr/>
        </p:nvSpPr>
        <p:spPr>
          <a:xfrm>
            <a:off x="4785360" y="1687354"/>
            <a:ext cx="6736080" cy="4247317"/>
          </a:xfrm>
          <a:prstGeom prst="rect">
            <a:avLst/>
          </a:prstGeom>
          <a:noFill/>
        </p:spPr>
        <p:txBody>
          <a:bodyPr wrap="square" rtlCol="0">
            <a:spAutoFit/>
          </a:bodyPr>
          <a:lstStyle/>
          <a:p>
            <a:pPr marL="457200" indent="-457200">
              <a:buFont typeface="Arial" panose="020B0604020202020204" pitchFamily="34" charset="0"/>
              <a:buChar char="•"/>
            </a:pPr>
            <a:r>
              <a:rPr lang="en-US" sz="3000" dirty="0"/>
              <a:t>High profile movements against sexual harassment in the workplace (#</a:t>
            </a:r>
            <a:r>
              <a:rPr lang="en-US" sz="3000" dirty="0" err="1"/>
              <a:t>MeToo</a:t>
            </a:r>
            <a:r>
              <a:rPr lang="en-US" sz="3000" dirty="0"/>
              <a:t> and Time's Up)</a:t>
            </a:r>
          </a:p>
          <a:p>
            <a:pPr marL="457200" indent="-457200">
              <a:buFont typeface="Arial" panose="020B0604020202020204" pitchFamily="34" charset="0"/>
              <a:buChar char="•"/>
            </a:pPr>
            <a:endParaRPr lang="en-US" sz="3000" dirty="0"/>
          </a:p>
          <a:p>
            <a:pPr marL="457200" indent="-457200">
              <a:buFont typeface="Arial" panose="020B0604020202020204" pitchFamily="34" charset="0"/>
              <a:buChar char="•"/>
            </a:pPr>
            <a:r>
              <a:rPr lang="en-US" sz="3000" dirty="0"/>
              <a:t>Litigation as one of several key elements in broader strategy</a:t>
            </a:r>
          </a:p>
          <a:p>
            <a:pPr marL="914400" lvl="1" indent="-457200">
              <a:buFont typeface="Arial" panose="020B0604020202020204" pitchFamily="34" charset="0"/>
              <a:buChar char="•"/>
            </a:pPr>
            <a:r>
              <a:rPr lang="en-US" sz="3000" dirty="0"/>
              <a:t>Title VII of the Civil Rights Act of 1964 prohibits sex discrimination in the workplace</a:t>
            </a:r>
          </a:p>
        </p:txBody>
      </p:sp>
    </p:spTree>
    <p:extLst>
      <p:ext uri="{BB962C8B-B14F-4D97-AF65-F5344CB8AC3E}">
        <p14:creationId xmlns:p14="http://schemas.microsoft.com/office/powerpoint/2010/main" val="1336770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40ECA-BF2A-8149-90E5-1C06DC44F437}"/>
              </a:ext>
            </a:extLst>
          </p:cNvPr>
          <p:cNvSpPr>
            <a:spLocks noGrp="1"/>
          </p:cNvSpPr>
          <p:nvPr>
            <p:ph type="title"/>
          </p:nvPr>
        </p:nvSpPr>
        <p:spPr>
          <a:xfrm>
            <a:off x="838200" y="365126"/>
            <a:ext cx="10896600" cy="666506"/>
          </a:xfrm>
        </p:spPr>
        <p:txBody>
          <a:bodyPr>
            <a:normAutofit fontScale="90000"/>
          </a:bodyPr>
          <a:lstStyle/>
          <a:p>
            <a:r>
              <a:rPr lang="en-US" dirty="0"/>
              <a:t>Estimated time and effort required to file complaint</a:t>
            </a:r>
          </a:p>
        </p:txBody>
      </p:sp>
      <p:pic>
        <p:nvPicPr>
          <p:cNvPr id="4" name="Picture 3">
            <a:extLst>
              <a:ext uri="{FF2B5EF4-FFF2-40B4-BE49-F238E27FC236}">
                <a16:creationId xmlns:a16="http://schemas.microsoft.com/office/drawing/2014/main" id="{F2FECD3E-3841-A14F-8C3F-135337F714BA}"/>
              </a:ext>
            </a:extLst>
          </p:cNvPr>
          <p:cNvPicPr>
            <a:picLocks noChangeAspect="1"/>
          </p:cNvPicPr>
          <p:nvPr/>
        </p:nvPicPr>
        <p:blipFill>
          <a:blip r:embed="rId2"/>
          <a:stretch>
            <a:fillRect/>
          </a:stretch>
        </p:blipFill>
        <p:spPr>
          <a:xfrm>
            <a:off x="838200" y="1031631"/>
            <a:ext cx="11160366" cy="5580183"/>
          </a:xfrm>
          <a:prstGeom prst="rect">
            <a:avLst/>
          </a:prstGeom>
        </p:spPr>
      </p:pic>
    </p:spTree>
    <p:extLst>
      <p:ext uri="{BB962C8B-B14F-4D97-AF65-F5344CB8AC3E}">
        <p14:creationId xmlns:p14="http://schemas.microsoft.com/office/powerpoint/2010/main" val="733015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40ECA-BF2A-8149-90E5-1C06DC44F437}"/>
              </a:ext>
            </a:extLst>
          </p:cNvPr>
          <p:cNvSpPr>
            <a:spLocks noGrp="1"/>
          </p:cNvSpPr>
          <p:nvPr>
            <p:ph type="title"/>
          </p:nvPr>
        </p:nvSpPr>
        <p:spPr>
          <a:xfrm>
            <a:off x="838200" y="365126"/>
            <a:ext cx="10896600" cy="666506"/>
          </a:xfrm>
        </p:spPr>
        <p:txBody>
          <a:bodyPr>
            <a:normAutofit fontScale="90000"/>
          </a:bodyPr>
          <a:lstStyle/>
          <a:p>
            <a:r>
              <a:rPr lang="en-US" dirty="0"/>
              <a:t>Stated likelihood of filing complaint with HR</a:t>
            </a:r>
          </a:p>
        </p:txBody>
      </p:sp>
      <p:pic>
        <p:nvPicPr>
          <p:cNvPr id="4" name="Picture 3">
            <a:extLst>
              <a:ext uri="{FF2B5EF4-FFF2-40B4-BE49-F238E27FC236}">
                <a16:creationId xmlns:a16="http://schemas.microsoft.com/office/drawing/2014/main" id="{4734D075-43A7-DA4E-A84C-D3045A9EECE9}"/>
              </a:ext>
            </a:extLst>
          </p:cNvPr>
          <p:cNvPicPr>
            <a:picLocks noChangeAspect="1"/>
          </p:cNvPicPr>
          <p:nvPr/>
        </p:nvPicPr>
        <p:blipFill>
          <a:blip r:embed="rId2"/>
          <a:stretch>
            <a:fillRect/>
          </a:stretch>
        </p:blipFill>
        <p:spPr>
          <a:xfrm>
            <a:off x="838200" y="1031631"/>
            <a:ext cx="11230706" cy="5615353"/>
          </a:xfrm>
          <a:prstGeom prst="rect">
            <a:avLst/>
          </a:prstGeom>
        </p:spPr>
      </p:pic>
    </p:spTree>
    <p:extLst>
      <p:ext uri="{BB962C8B-B14F-4D97-AF65-F5344CB8AC3E}">
        <p14:creationId xmlns:p14="http://schemas.microsoft.com/office/powerpoint/2010/main" val="3987358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40ECA-BF2A-8149-90E5-1C06DC44F437}"/>
              </a:ext>
            </a:extLst>
          </p:cNvPr>
          <p:cNvSpPr>
            <a:spLocks noGrp="1"/>
          </p:cNvSpPr>
          <p:nvPr>
            <p:ph type="title"/>
          </p:nvPr>
        </p:nvSpPr>
        <p:spPr>
          <a:xfrm>
            <a:off x="838200" y="365126"/>
            <a:ext cx="10896600" cy="666506"/>
          </a:xfrm>
        </p:spPr>
        <p:txBody>
          <a:bodyPr>
            <a:normAutofit fontScale="90000"/>
          </a:bodyPr>
          <a:lstStyle/>
          <a:p>
            <a:r>
              <a:rPr lang="en-US" dirty="0"/>
              <a:t>Stated likelihood of suing employer &amp; discriminators</a:t>
            </a:r>
          </a:p>
        </p:txBody>
      </p:sp>
      <p:pic>
        <p:nvPicPr>
          <p:cNvPr id="5" name="Picture 4">
            <a:extLst>
              <a:ext uri="{FF2B5EF4-FFF2-40B4-BE49-F238E27FC236}">
                <a16:creationId xmlns:a16="http://schemas.microsoft.com/office/drawing/2014/main" id="{99A36D4F-294F-A74E-8676-47CEC89A21A4}"/>
              </a:ext>
            </a:extLst>
          </p:cNvPr>
          <p:cNvPicPr>
            <a:picLocks noChangeAspect="1"/>
          </p:cNvPicPr>
          <p:nvPr/>
        </p:nvPicPr>
        <p:blipFill>
          <a:blip r:embed="rId2"/>
          <a:stretch>
            <a:fillRect/>
          </a:stretch>
        </p:blipFill>
        <p:spPr>
          <a:xfrm>
            <a:off x="838200" y="1031632"/>
            <a:ext cx="11090028" cy="5545014"/>
          </a:xfrm>
          <a:prstGeom prst="rect">
            <a:avLst/>
          </a:prstGeom>
        </p:spPr>
      </p:pic>
    </p:spTree>
    <p:extLst>
      <p:ext uri="{BB962C8B-B14F-4D97-AF65-F5344CB8AC3E}">
        <p14:creationId xmlns:p14="http://schemas.microsoft.com/office/powerpoint/2010/main" val="140491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98CCB-A1EC-1646-ADE0-924FAB7D3E8B}"/>
              </a:ext>
            </a:extLst>
          </p:cNvPr>
          <p:cNvSpPr>
            <a:spLocks noGrp="1"/>
          </p:cNvSpPr>
          <p:nvPr>
            <p:ph type="title"/>
          </p:nvPr>
        </p:nvSpPr>
        <p:spPr/>
        <p:txBody>
          <a:bodyPr/>
          <a:lstStyle/>
          <a:p>
            <a:r>
              <a:rPr lang="en-US" dirty="0"/>
              <a:t>Study 1: Summary</a:t>
            </a:r>
          </a:p>
        </p:txBody>
      </p:sp>
      <p:sp>
        <p:nvSpPr>
          <p:cNvPr id="3" name="Content Placeholder 2">
            <a:extLst>
              <a:ext uri="{FF2B5EF4-FFF2-40B4-BE49-F238E27FC236}">
                <a16:creationId xmlns:a16="http://schemas.microsoft.com/office/drawing/2014/main" id="{FDAB0012-09E9-F049-A3A5-85787E525FF3}"/>
              </a:ext>
            </a:extLst>
          </p:cNvPr>
          <p:cNvSpPr>
            <a:spLocks noGrp="1"/>
          </p:cNvSpPr>
          <p:nvPr>
            <p:ph idx="1"/>
          </p:nvPr>
        </p:nvSpPr>
        <p:spPr/>
        <p:txBody>
          <a:bodyPr>
            <a:normAutofit fontScale="92500" lnSpcReduction="20000"/>
          </a:bodyPr>
          <a:lstStyle/>
          <a:p>
            <a:r>
              <a:rPr lang="en-US" dirty="0"/>
              <a:t>For a sex discrimination in promotions scenario…</a:t>
            </a:r>
          </a:p>
          <a:p>
            <a:endParaRPr lang="en-US" dirty="0"/>
          </a:p>
          <a:p>
            <a:r>
              <a:rPr lang="en-US" dirty="0"/>
              <a:t>Who says they would seek redress by filing complaints with gov't?</a:t>
            </a:r>
          </a:p>
          <a:p>
            <a:pPr lvl="1"/>
            <a:r>
              <a:rPr lang="en-US" dirty="0"/>
              <a:t>Democratic women more likely than Republican women</a:t>
            </a:r>
          </a:p>
          <a:p>
            <a:pPr lvl="1"/>
            <a:r>
              <a:rPr lang="en-US" dirty="0"/>
              <a:t>But Democratic women are responsive to which party is in charge; likely to file complaints only if co-partisans in power</a:t>
            </a:r>
          </a:p>
          <a:p>
            <a:pPr lvl="1"/>
            <a:r>
              <a:rPr lang="en-US" dirty="0"/>
              <a:t>Republican women unlikely to file formal complaints with government</a:t>
            </a:r>
          </a:p>
          <a:p>
            <a:endParaRPr lang="en-US" dirty="0"/>
          </a:p>
          <a:p>
            <a:r>
              <a:rPr lang="en-US" dirty="0"/>
              <a:t>Who says they would seek redress by filing complaints with HR?</a:t>
            </a:r>
          </a:p>
          <a:p>
            <a:pPr lvl="1"/>
            <a:r>
              <a:rPr lang="en-US" dirty="0"/>
              <a:t>Democrats more likely than Republicans</a:t>
            </a:r>
          </a:p>
          <a:p>
            <a:pPr lvl="1"/>
            <a:endParaRPr lang="en-US" dirty="0"/>
          </a:p>
          <a:p>
            <a:r>
              <a:rPr lang="en-US" dirty="0"/>
              <a:t>Neither group is likely to file a lawsuit</a:t>
            </a:r>
          </a:p>
        </p:txBody>
      </p:sp>
    </p:spTree>
    <p:extLst>
      <p:ext uri="{BB962C8B-B14F-4D97-AF65-F5344CB8AC3E}">
        <p14:creationId xmlns:p14="http://schemas.microsoft.com/office/powerpoint/2010/main" val="3642746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05974-ECC7-9A4E-B637-AACC47E9A690}"/>
              </a:ext>
            </a:extLst>
          </p:cNvPr>
          <p:cNvSpPr>
            <a:spLocks noGrp="1"/>
          </p:cNvSpPr>
          <p:nvPr>
            <p:ph type="title"/>
          </p:nvPr>
        </p:nvSpPr>
        <p:spPr>
          <a:xfrm>
            <a:off x="838200" y="365125"/>
            <a:ext cx="10515600" cy="5672260"/>
          </a:xfrm>
        </p:spPr>
        <p:txBody>
          <a:bodyPr/>
          <a:lstStyle/>
          <a:p>
            <a:r>
              <a:rPr lang="en-US" dirty="0"/>
              <a:t>What about sex discrimination incidents that involve sexual predation?</a:t>
            </a:r>
          </a:p>
        </p:txBody>
      </p:sp>
    </p:spTree>
    <p:extLst>
      <p:ext uri="{BB962C8B-B14F-4D97-AF65-F5344CB8AC3E}">
        <p14:creationId xmlns:p14="http://schemas.microsoft.com/office/powerpoint/2010/main" val="1392590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6BBFC-4DE0-4446-A613-909D0BDD826C}"/>
              </a:ext>
            </a:extLst>
          </p:cNvPr>
          <p:cNvSpPr>
            <a:spLocks noGrp="1"/>
          </p:cNvSpPr>
          <p:nvPr>
            <p:ph type="title"/>
          </p:nvPr>
        </p:nvSpPr>
        <p:spPr/>
        <p:txBody>
          <a:bodyPr/>
          <a:lstStyle/>
          <a:p>
            <a:r>
              <a:rPr lang="en-US" dirty="0"/>
              <a:t>More Pilot Studies: Data</a:t>
            </a:r>
          </a:p>
        </p:txBody>
      </p:sp>
      <p:sp>
        <p:nvSpPr>
          <p:cNvPr id="3" name="Content Placeholder 2">
            <a:extLst>
              <a:ext uri="{FF2B5EF4-FFF2-40B4-BE49-F238E27FC236}">
                <a16:creationId xmlns:a16="http://schemas.microsoft.com/office/drawing/2014/main" id="{E17E2B48-2005-7940-9307-61E4FBE697C2}"/>
              </a:ext>
            </a:extLst>
          </p:cNvPr>
          <p:cNvSpPr>
            <a:spLocks noGrp="1"/>
          </p:cNvSpPr>
          <p:nvPr>
            <p:ph idx="1"/>
          </p:nvPr>
        </p:nvSpPr>
        <p:spPr>
          <a:xfrm>
            <a:off x="838200" y="1825624"/>
            <a:ext cx="10515600" cy="5032376"/>
          </a:xfrm>
        </p:spPr>
        <p:txBody>
          <a:bodyPr>
            <a:normAutofit lnSpcReduction="10000"/>
          </a:bodyPr>
          <a:lstStyle/>
          <a:p>
            <a:r>
              <a:rPr lang="en-US" dirty="0"/>
              <a:t>Sample from Amazon Mechanical Turk</a:t>
            </a:r>
          </a:p>
          <a:p>
            <a:r>
              <a:rPr lang="en-US" dirty="0"/>
              <a:t>N=1000 of which 514 are women (54% Dem; 33% Rep)</a:t>
            </a:r>
          </a:p>
          <a:p>
            <a:r>
              <a:rPr lang="en-US" dirty="0"/>
              <a:t>Data collected May 1, 2018</a:t>
            </a:r>
          </a:p>
          <a:p>
            <a:endParaRPr lang="en-US" dirty="0"/>
          </a:p>
          <a:p>
            <a:r>
              <a:rPr lang="en-US" dirty="0"/>
              <a:t>Multiple pilot studies</a:t>
            </a:r>
          </a:p>
          <a:p>
            <a:pPr lvl="1"/>
            <a:r>
              <a:rPr lang="en-US" dirty="0"/>
              <a:t>Effect of sex discrimination scenario type (sexual predation vs not) on legal mobilization</a:t>
            </a:r>
          </a:p>
          <a:p>
            <a:pPr lvl="1"/>
            <a:r>
              <a:rPr lang="en-US" dirty="0"/>
              <a:t>Effect of learning about beliefs of people like you (in non-predation scenarios)</a:t>
            </a:r>
          </a:p>
          <a:p>
            <a:pPr lvl="1"/>
            <a:r>
              <a:rPr lang="en-US" dirty="0"/>
              <a:t>How descriptive representation among employer leadership affects institutional trust in workplace settings</a:t>
            </a:r>
          </a:p>
          <a:p>
            <a:pPr marL="457200" lvl="1" indent="0">
              <a:buNone/>
            </a:pPr>
            <a:endParaRPr lang="en-US" dirty="0"/>
          </a:p>
          <a:p>
            <a:pPr marL="457200" lvl="1" indent="0">
              <a:buNone/>
            </a:pPr>
            <a:r>
              <a:rPr lang="en-US" dirty="0"/>
              <a:t>… and others not presented today</a:t>
            </a:r>
          </a:p>
        </p:txBody>
      </p:sp>
    </p:spTree>
    <p:extLst>
      <p:ext uri="{BB962C8B-B14F-4D97-AF65-F5344CB8AC3E}">
        <p14:creationId xmlns:p14="http://schemas.microsoft.com/office/powerpoint/2010/main" val="1944861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5C9F3-FEE0-3941-8CA0-8CD7369F0567}"/>
              </a:ext>
            </a:extLst>
          </p:cNvPr>
          <p:cNvSpPr>
            <a:spLocks noGrp="1"/>
          </p:cNvSpPr>
          <p:nvPr>
            <p:ph type="title"/>
          </p:nvPr>
        </p:nvSpPr>
        <p:spPr/>
        <p:txBody>
          <a:bodyPr/>
          <a:lstStyle/>
          <a:p>
            <a:r>
              <a:rPr lang="en-US" dirty="0"/>
              <a:t>Study 2: Effect of sex discrimination scenario type (predation vs not) on legal mobilization</a:t>
            </a:r>
          </a:p>
        </p:txBody>
      </p:sp>
      <p:sp>
        <p:nvSpPr>
          <p:cNvPr id="3" name="Content Placeholder 2">
            <a:extLst>
              <a:ext uri="{FF2B5EF4-FFF2-40B4-BE49-F238E27FC236}">
                <a16:creationId xmlns:a16="http://schemas.microsoft.com/office/drawing/2014/main" id="{C656FF58-DF83-7A47-88A5-D920C6B573FC}"/>
              </a:ext>
            </a:extLst>
          </p:cNvPr>
          <p:cNvSpPr>
            <a:spLocks noGrp="1"/>
          </p:cNvSpPr>
          <p:nvPr>
            <p:ph idx="1"/>
          </p:nvPr>
        </p:nvSpPr>
        <p:spPr>
          <a:xfrm>
            <a:off x="838200" y="1825624"/>
            <a:ext cx="10515600" cy="4797913"/>
          </a:xfrm>
          <a:ln>
            <a:solidFill>
              <a:schemeClr val="tx1"/>
            </a:solidFill>
          </a:ln>
        </p:spPr>
        <p:txBody>
          <a:bodyPr>
            <a:normAutofit fontScale="92500" lnSpcReduction="10000"/>
          </a:bodyPr>
          <a:lstStyle/>
          <a:p>
            <a:pPr marL="0" indent="0">
              <a:buNone/>
            </a:pPr>
            <a:endParaRPr lang="en-US" dirty="0">
              <a:latin typeface="Helvetica" pitchFamily="2" charset="0"/>
            </a:endParaRPr>
          </a:p>
          <a:p>
            <a:pPr marL="0" indent="0">
              <a:buNone/>
            </a:pPr>
            <a:r>
              <a:rPr lang="en-US" dirty="0">
                <a:latin typeface="Helvetica" pitchFamily="2" charset="0"/>
              </a:rPr>
              <a:t>For the following three questions, suppose you </a:t>
            </a:r>
            <a:r>
              <a:rPr lang="en-US" b="1" dirty="0">
                <a:latin typeface="Helvetica" pitchFamily="2" charset="0"/>
              </a:rPr>
              <a:t>[EXPERIENCED THIS SCENARIO]</a:t>
            </a:r>
          </a:p>
          <a:p>
            <a:pPr marL="0" indent="0">
              <a:buNone/>
            </a:pPr>
            <a:endParaRPr lang="en-US" b="1" dirty="0">
              <a:latin typeface="Helvetica" pitchFamily="2" charset="0"/>
            </a:endParaRPr>
          </a:p>
          <a:p>
            <a:r>
              <a:rPr lang="en-US" dirty="0">
                <a:latin typeface="Helvetica" pitchFamily="2" charset="0"/>
              </a:rPr>
              <a:t>How likely would you be to </a:t>
            </a:r>
            <a:r>
              <a:rPr lang="en-US" b="1" dirty="0">
                <a:latin typeface="Helvetica" pitchFamily="2" charset="0"/>
              </a:rPr>
              <a:t>file a formal complaint with the Human Resources department</a:t>
            </a:r>
            <a:r>
              <a:rPr lang="en-US" dirty="0">
                <a:latin typeface="Helvetica" pitchFamily="2" charset="0"/>
              </a:rPr>
              <a:t> at work against those who </a:t>
            </a:r>
            <a:r>
              <a:rPr lang="en-US" b="1" dirty="0">
                <a:latin typeface="Helvetica" pitchFamily="2" charset="0"/>
              </a:rPr>
              <a:t>[DID X TO YOU]?</a:t>
            </a:r>
            <a:endParaRPr lang="en-US" dirty="0">
              <a:latin typeface="Helvetica" pitchFamily="2" charset="0"/>
            </a:endParaRPr>
          </a:p>
          <a:p>
            <a:r>
              <a:rPr lang="en-US" dirty="0">
                <a:latin typeface="Helvetica" pitchFamily="2" charset="0"/>
              </a:rPr>
              <a:t>How likely would you be to </a:t>
            </a:r>
            <a:r>
              <a:rPr lang="en-US" b="1" dirty="0">
                <a:latin typeface="Helvetica" pitchFamily="2" charset="0"/>
              </a:rPr>
              <a:t>file a formal complaint with the governmental fair employment agency</a:t>
            </a:r>
            <a:r>
              <a:rPr lang="en-US" dirty="0">
                <a:latin typeface="Helvetica" pitchFamily="2" charset="0"/>
              </a:rPr>
              <a:t> against those who </a:t>
            </a:r>
            <a:r>
              <a:rPr lang="en-US" b="1" dirty="0">
                <a:latin typeface="Helvetica" pitchFamily="2" charset="0"/>
              </a:rPr>
              <a:t>[DID X TO YOU]?</a:t>
            </a:r>
          </a:p>
          <a:p>
            <a:r>
              <a:rPr lang="en-US" dirty="0">
                <a:latin typeface="Helvetica" pitchFamily="2" charset="0"/>
              </a:rPr>
              <a:t>How likely would you be to </a:t>
            </a:r>
            <a:r>
              <a:rPr lang="en-US" b="1" dirty="0">
                <a:latin typeface="Helvetica" pitchFamily="2" charset="0"/>
              </a:rPr>
              <a:t>file a lawsuit</a:t>
            </a:r>
            <a:r>
              <a:rPr lang="en-US" dirty="0">
                <a:latin typeface="Helvetica" pitchFamily="2" charset="0"/>
              </a:rPr>
              <a:t> against your employer and those who </a:t>
            </a:r>
            <a:r>
              <a:rPr lang="en-US" b="1" dirty="0">
                <a:latin typeface="Helvetica" pitchFamily="2" charset="0"/>
              </a:rPr>
              <a:t>[DID X TO YOU]?</a:t>
            </a:r>
          </a:p>
          <a:p>
            <a:endParaRPr lang="en-US" b="1" dirty="0">
              <a:latin typeface="Helvetica" pitchFamily="2" charset="0"/>
            </a:endParaRPr>
          </a:p>
        </p:txBody>
      </p:sp>
    </p:spTree>
    <p:extLst>
      <p:ext uri="{BB962C8B-B14F-4D97-AF65-F5344CB8AC3E}">
        <p14:creationId xmlns:p14="http://schemas.microsoft.com/office/powerpoint/2010/main" val="3259571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5C9F3-FEE0-3941-8CA0-8CD7369F0567}"/>
              </a:ext>
            </a:extLst>
          </p:cNvPr>
          <p:cNvSpPr>
            <a:spLocks noGrp="1"/>
          </p:cNvSpPr>
          <p:nvPr>
            <p:ph type="title"/>
          </p:nvPr>
        </p:nvSpPr>
        <p:spPr/>
        <p:txBody>
          <a:bodyPr/>
          <a:lstStyle/>
          <a:p>
            <a:r>
              <a:rPr lang="en-US" dirty="0"/>
              <a:t>Study 2: Effect of sex discrimination scenario type (predation vs not) on legal mobilization</a:t>
            </a:r>
          </a:p>
        </p:txBody>
      </p:sp>
      <p:graphicFrame>
        <p:nvGraphicFramePr>
          <p:cNvPr id="4" name="Content Placeholder 3">
            <a:extLst>
              <a:ext uri="{FF2B5EF4-FFF2-40B4-BE49-F238E27FC236}">
                <a16:creationId xmlns:a16="http://schemas.microsoft.com/office/drawing/2014/main" id="{2BB24A06-9632-4B45-972E-49780C42D3D5}"/>
              </a:ext>
            </a:extLst>
          </p:cNvPr>
          <p:cNvGraphicFramePr>
            <a:graphicFrameLocks noGrp="1"/>
          </p:cNvGraphicFramePr>
          <p:nvPr>
            <p:ph idx="1"/>
            <p:extLst>
              <p:ext uri="{D42A27DB-BD31-4B8C-83A1-F6EECF244321}">
                <p14:modId xmlns:p14="http://schemas.microsoft.com/office/powerpoint/2010/main" val="2783457183"/>
              </p:ext>
            </p:extLst>
          </p:nvPr>
        </p:nvGraphicFramePr>
        <p:xfrm>
          <a:off x="838200" y="1825625"/>
          <a:ext cx="10515600" cy="3108960"/>
        </p:xfrm>
        <a:graphic>
          <a:graphicData uri="http://schemas.openxmlformats.org/drawingml/2006/table">
            <a:tbl>
              <a:tblPr firstRow="1" bandRow="1">
                <a:tableStyleId>{5C22544A-7EE6-4342-B048-85BDC9FD1C3A}</a:tableStyleId>
              </a:tblPr>
              <a:tblGrid>
                <a:gridCol w="1436077">
                  <a:extLst>
                    <a:ext uri="{9D8B030D-6E8A-4147-A177-3AD203B41FA5}">
                      <a16:colId xmlns:a16="http://schemas.microsoft.com/office/drawing/2014/main" val="2768347916"/>
                    </a:ext>
                  </a:extLst>
                </a:gridCol>
                <a:gridCol w="5287108">
                  <a:extLst>
                    <a:ext uri="{9D8B030D-6E8A-4147-A177-3AD203B41FA5}">
                      <a16:colId xmlns:a16="http://schemas.microsoft.com/office/drawing/2014/main" val="567251590"/>
                    </a:ext>
                  </a:extLst>
                </a:gridCol>
                <a:gridCol w="3792415">
                  <a:extLst>
                    <a:ext uri="{9D8B030D-6E8A-4147-A177-3AD203B41FA5}">
                      <a16:colId xmlns:a16="http://schemas.microsoft.com/office/drawing/2014/main" val="1152968870"/>
                    </a:ext>
                  </a:extLst>
                </a:gridCol>
              </a:tblGrid>
              <a:tr h="370840">
                <a:tc>
                  <a:txBody>
                    <a:bodyPr/>
                    <a:lstStyle/>
                    <a:p>
                      <a:r>
                        <a:rPr lang="en-US" dirty="0"/>
                        <a:t>Sexual predation?</a:t>
                      </a:r>
                    </a:p>
                  </a:txBody>
                  <a:tcPr/>
                </a:tc>
                <a:tc>
                  <a:txBody>
                    <a:bodyPr/>
                    <a:lstStyle/>
                    <a:p>
                      <a:r>
                        <a:rPr lang="en-US" dirty="0"/>
                        <a:t>Scenario</a:t>
                      </a:r>
                    </a:p>
                  </a:txBody>
                  <a:tcPr/>
                </a:tc>
                <a:tc>
                  <a:txBody>
                    <a:bodyPr/>
                    <a:lstStyle/>
                    <a:p>
                      <a:r>
                        <a:rPr lang="en-US" dirty="0"/>
                        <a:t>"did X to you"</a:t>
                      </a:r>
                    </a:p>
                  </a:txBody>
                  <a:tcPr/>
                </a:tc>
                <a:extLst>
                  <a:ext uri="{0D108BD9-81ED-4DB2-BD59-A6C34878D82A}">
                    <a16:rowId xmlns:a16="http://schemas.microsoft.com/office/drawing/2014/main" val="2965212186"/>
                  </a:ext>
                </a:extLst>
              </a:tr>
              <a:tr h="370840">
                <a:tc>
                  <a:txBody>
                    <a:bodyPr/>
                    <a:lstStyle/>
                    <a:p>
                      <a:r>
                        <a:rPr lang="en-US" dirty="0"/>
                        <a:t>No</a:t>
                      </a:r>
                    </a:p>
                  </a:txBody>
                  <a:tcPr/>
                </a:tc>
                <a:tc>
                  <a:txBody>
                    <a:bodyPr/>
                    <a:lstStyle/>
                    <a:p>
                      <a:r>
                        <a:rPr lang="en-US" dirty="0"/>
                        <a:t>…were passed up for a promotion three years in a row because of your gender</a:t>
                      </a:r>
                    </a:p>
                  </a:txBody>
                  <a:tcPr/>
                </a:tc>
                <a:tc>
                  <a:txBody>
                    <a:bodyPr/>
                    <a:lstStyle/>
                    <a:p>
                      <a:r>
                        <a:rPr lang="en-US" dirty="0"/>
                        <a:t>discriminated against you</a:t>
                      </a:r>
                    </a:p>
                  </a:txBody>
                  <a:tcPr/>
                </a:tc>
                <a:extLst>
                  <a:ext uri="{0D108BD9-81ED-4DB2-BD59-A6C34878D82A}">
                    <a16:rowId xmlns:a16="http://schemas.microsoft.com/office/drawing/2014/main" val="2814612012"/>
                  </a:ext>
                </a:extLst>
              </a:tr>
              <a:tr h="370840">
                <a:tc>
                  <a:txBody>
                    <a:bodyPr/>
                    <a:lstStyle/>
                    <a:p>
                      <a:r>
                        <a:rPr lang="en-US" dirty="0"/>
                        <a:t>Yes</a:t>
                      </a:r>
                    </a:p>
                  </a:txBody>
                  <a:tcPr/>
                </a:tc>
                <a:tc>
                  <a:txBody>
                    <a:bodyPr/>
                    <a:lstStyle/>
                    <a:p>
                      <a:r>
                        <a:rPr lang="en-US" dirty="0"/>
                        <a:t>…were retaliated against at work because you rejected your supervisor's attempts to coerce you into a sexual relationship</a:t>
                      </a:r>
                    </a:p>
                  </a:txBody>
                  <a:tcPr/>
                </a:tc>
                <a:tc>
                  <a:txBody>
                    <a:bodyPr/>
                    <a:lstStyle/>
                    <a:p>
                      <a:r>
                        <a:rPr lang="en-US" dirty="0"/>
                        <a:t>sexually harassed you</a:t>
                      </a:r>
                    </a:p>
                  </a:txBody>
                  <a:tcPr/>
                </a:tc>
                <a:extLst>
                  <a:ext uri="{0D108BD9-81ED-4DB2-BD59-A6C34878D82A}">
                    <a16:rowId xmlns:a16="http://schemas.microsoft.com/office/drawing/2014/main" val="2266974199"/>
                  </a:ext>
                </a:extLst>
              </a:tr>
              <a:tr h="370840">
                <a:tc>
                  <a:txBody>
                    <a:bodyPr/>
                    <a:lstStyle/>
                    <a:p>
                      <a:r>
                        <a:rPr lang="en-US" dirty="0"/>
                        <a:t>Yes</a:t>
                      </a:r>
                    </a:p>
                  </a:txBody>
                  <a:tcPr/>
                </a:tc>
                <a:tc>
                  <a:txBody>
                    <a:bodyPr/>
                    <a:lstStyle/>
                    <a:p>
                      <a:r>
                        <a:rPr lang="en-US" dirty="0"/>
                        <a:t>…were subjected to constant public humiliation by coworkers who made sexist jokes about you, and others did not intervene on your behalf</a:t>
                      </a:r>
                    </a:p>
                  </a:txBody>
                  <a:tcPr/>
                </a:tc>
                <a:tc>
                  <a:txBody>
                    <a:bodyPr/>
                    <a:lstStyle/>
                    <a:p>
                      <a:r>
                        <a:rPr lang="en-US" dirty="0"/>
                        <a:t>sexually harassed you</a:t>
                      </a:r>
                    </a:p>
                  </a:txBody>
                  <a:tcPr/>
                </a:tc>
                <a:extLst>
                  <a:ext uri="{0D108BD9-81ED-4DB2-BD59-A6C34878D82A}">
                    <a16:rowId xmlns:a16="http://schemas.microsoft.com/office/drawing/2014/main" val="1173102270"/>
                  </a:ext>
                </a:extLst>
              </a:tr>
            </a:tbl>
          </a:graphicData>
        </a:graphic>
      </p:graphicFrame>
    </p:spTree>
    <p:extLst>
      <p:ext uri="{BB962C8B-B14F-4D97-AF65-F5344CB8AC3E}">
        <p14:creationId xmlns:p14="http://schemas.microsoft.com/office/powerpoint/2010/main" val="336946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40ECA-BF2A-8149-90E5-1C06DC44F437}"/>
              </a:ext>
            </a:extLst>
          </p:cNvPr>
          <p:cNvSpPr>
            <a:spLocks noGrp="1"/>
          </p:cNvSpPr>
          <p:nvPr>
            <p:ph type="title"/>
          </p:nvPr>
        </p:nvSpPr>
        <p:spPr>
          <a:xfrm>
            <a:off x="339383" y="365126"/>
            <a:ext cx="11683217" cy="666506"/>
          </a:xfrm>
        </p:spPr>
        <p:txBody>
          <a:bodyPr>
            <a:normAutofit fontScale="90000"/>
          </a:bodyPr>
          <a:lstStyle/>
          <a:p>
            <a:r>
              <a:rPr lang="en-US" dirty="0"/>
              <a:t>Effect of scenario type on likelihood of pursuing strategy</a:t>
            </a:r>
          </a:p>
        </p:txBody>
      </p:sp>
      <p:pic>
        <p:nvPicPr>
          <p:cNvPr id="4" name="Picture 3">
            <a:extLst>
              <a:ext uri="{FF2B5EF4-FFF2-40B4-BE49-F238E27FC236}">
                <a16:creationId xmlns:a16="http://schemas.microsoft.com/office/drawing/2014/main" id="{E32C67BF-7D68-CB4A-AB49-4A6698483F4E}"/>
              </a:ext>
            </a:extLst>
          </p:cNvPr>
          <p:cNvPicPr>
            <a:picLocks noChangeAspect="1"/>
          </p:cNvPicPr>
          <p:nvPr/>
        </p:nvPicPr>
        <p:blipFill>
          <a:blip r:embed="rId2"/>
          <a:stretch>
            <a:fillRect/>
          </a:stretch>
        </p:blipFill>
        <p:spPr>
          <a:xfrm>
            <a:off x="339384" y="1148863"/>
            <a:ext cx="11683217" cy="5310553"/>
          </a:xfrm>
          <a:prstGeom prst="rect">
            <a:avLst/>
          </a:prstGeom>
        </p:spPr>
      </p:pic>
    </p:spTree>
    <p:extLst>
      <p:ext uri="{BB962C8B-B14F-4D97-AF65-F5344CB8AC3E}">
        <p14:creationId xmlns:p14="http://schemas.microsoft.com/office/powerpoint/2010/main" val="3975630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05974-ECC7-9A4E-B637-AACC47E9A690}"/>
              </a:ext>
            </a:extLst>
          </p:cNvPr>
          <p:cNvSpPr>
            <a:spLocks noGrp="1"/>
          </p:cNvSpPr>
          <p:nvPr>
            <p:ph type="title"/>
          </p:nvPr>
        </p:nvSpPr>
        <p:spPr>
          <a:xfrm>
            <a:off x="838200" y="365125"/>
            <a:ext cx="10515600" cy="5672260"/>
          </a:xfrm>
        </p:spPr>
        <p:txBody>
          <a:bodyPr/>
          <a:lstStyle/>
          <a:p>
            <a:r>
              <a:rPr lang="en-US" dirty="0"/>
              <a:t>What might increase the stated likelihood of pursuing legal mobilization in response to sex discrimination among women? </a:t>
            </a:r>
          </a:p>
        </p:txBody>
      </p:sp>
    </p:spTree>
    <p:extLst>
      <p:ext uri="{BB962C8B-B14F-4D97-AF65-F5344CB8AC3E}">
        <p14:creationId xmlns:p14="http://schemas.microsoft.com/office/powerpoint/2010/main" val="3996135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7E362-95C7-4744-A4A8-E85665A06EA6}"/>
              </a:ext>
            </a:extLst>
          </p:cNvPr>
          <p:cNvSpPr>
            <a:spLocks noGrp="1"/>
          </p:cNvSpPr>
          <p:nvPr>
            <p:ph type="title"/>
          </p:nvPr>
        </p:nvSpPr>
        <p:spPr/>
        <p:txBody>
          <a:bodyPr/>
          <a:lstStyle/>
          <a:p>
            <a:r>
              <a:rPr lang="en-US" dirty="0"/>
              <a:t>People have rights but often don't make use of them if rights are violated</a:t>
            </a:r>
          </a:p>
        </p:txBody>
      </p:sp>
      <p:sp>
        <p:nvSpPr>
          <p:cNvPr id="3" name="Content Placeholder 2">
            <a:extLst>
              <a:ext uri="{FF2B5EF4-FFF2-40B4-BE49-F238E27FC236}">
                <a16:creationId xmlns:a16="http://schemas.microsoft.com/office/drawing/2014/main" id="{0FA22AE5-8D3F-864C-899F-CC064DD48B55}"/>
              </a:ext>
            </a:extLst>
          </p:cNvPr>
          <p:cNvSpPr>
            <a:spLocks noGrp="1"/>
          </p:cNvSpPr>
          <p:nvPr>
            <p:ph idx="1"/>
          </p:nvPr>
        </p:nvSpPr>
        <p:spPr>
          <a:xfrm>
            <a:off x="838200" y="1825625"/>
            <a:ext cx="10515600" cy="4739298"/>
          </a:xfrm>
        </p:spPr>
        <p:txBody>
          <a:bodyPr>
            <a:noAutofit/>
          </a:bodyPr>
          <a:lstStyle/>
          <a:p>
            <a:r>
              <a:rPr lang="en-US" dirty="0"/>
              <a:t>Rich literature in empirical and critical legal studies</a:t>
            </a:r>
          </a:p>
          <a:p>
            <a:r>
              <a:rPr lang="en-US" dirty="0"/>
              <a:t>Rights are defined by the law… But:</a:t>
            </a:r>
          </a:p>
          <a:p>
            <a:pPr lvl="1"/>
            <a:r>
              <a:rPr lang="en-US" dirty="0"/>
              <a:t>Rights are not self-enforcing</a:t>
            </a:r>
          </a:p>
          <a:p>
            <a:pPr lvl="1"/>
            <a:r>
              <a:rPr lang="en-US" dirty="0"/>
              <a:t>Many whose rights are violated do not vindicate them</a:t>
            </a:r>
          </a:p>
          <a:p>
            <a:pPr lvl="1"/>
            <a:r>
              <a:rPr lang="en-US" dirty="0"/>
              <a:t>Potential plaintiffs often have informational and resource disadvantages relative to defendants (often repeat offenders &amp;/or institutions)</a:t>
            </a:r>
          </a:p>
          <a:p>
            <a:pPr lvl="1"/>
            <a:r>
              <a:rPr lang="en-US" dirty="0"/>
              <a:t>Enforcement varies across cases and parties involved</a:t>
            </a:r>
          </a:p>
          <a:p>
            <a:pPr marL="0" indent="0" algn="r">
              <a:buNone/>
            </a:pPr>
            <a:r>
              <a:rPr lang="en-US" sz="1500" dirty="0"/>
              <a:t>-- </a:t>
            </a:r>
            <a:r>
              <a:rPr lang="en-US" sz="1500" dirty="0" err="1"/>
              <a:t>Berrey</a:t>
            </a:r>
            <a:r>
              <a:rPr lang="en-US" sz="1500" dirty="0"/>
              <a:t>, Nelson, and Nielsen, </a:t>
            </a:r>
            <a:r>
              <a:rPr lang="en-US" sz="1500" i="1" dirty="0"/>
              <a:t>Rights on Trial</a:t>
            </a:r>
            <a:r>
              <a:rPr lang="en-US" sz="1500" dirty="0"/>
              <a:t>, 2017</a:t>
            </a:r>
          </a:p>
          <a:p>
            <a:pPr lvl="1"/>
            <a:r>
              <a:rPr lang="en-US" dirty="0"/>
              <a:t>Courts and legal institutions often defer to non-legal compliance institutions and organizational symbolic structures (e.g., employer non-discrimination policies, diversity programs) that are often ineffective</a:t>
            </a:r>
          </a:p>
          <a:p>
            <a:pPr marL="457200" lvl="1" indent="0" algn="r">
              <a:buNone/>
            </a:pPr>
            <a:r>
              <a:rPr lang="en-US" sz="1500" dirty="0"/>
              <a:t>-- Edelman, </a:t>
            </a:r>
            <a:r>
              <a:rPr lang="en-US" sz="1500" i="1" dirty="0"/>
              <a:t>Working Law</a:t>
            </a:r>
            <a:r>
              <a:rPr lang="en-US" sz="1500" dirty="0"/>
              <a:t>, 2017</a:t>
            </a:r>
          </a:p>
        </p:txBody>
      </p:sp>
    </p:spTree>
    <p:extLst>
      <p:ext uri="{BB962C8B-B14F-4D97-AF65-F5344CB8AC3E}">
        <p14:creationId xmlns:p14="http://schemas.microsoft.com/office/powerpoint/2010/main" val="4179007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5C9F3-FEE0-3941-8CA0-8CD7369F0567}"/>
              </a:ext>
            </a:extLst>
          </p:cNvPr>
          <p:cNvSpPr>
            <a:spLocks noGrp="1"/>
          </p:cNvSpPr>
          <p:nvPr>
            <p:ph type="title"/>
          </p:nvPr>
        </p:nvSpPr>
        <p:spPr/>
        <p:txBody>
          <a:bodyPr/>
          <a:lstStyle/>
          <a:p>
            <a:r>
              <a:rPr lang="en-US" dirty="0"/>
              <a:t>Study 3: Descriptive norms and legal mobilization</a:t>
            </a:r>
          </a:p>
        </p:txBody>
      </p:sp>
      <p:sp>
        <p:nvSpPr>
          <p:cNvPr id="3" name="Content Placeholder 2">
            <a:extLst>
              <a:ext uri="{FF2B5EF4-FFF2-40B4-BE49-F238E27FC236}">
                <a16:creationId xmlns:a16="http://schemas.microsoft.com/office/drawing/2014/main" id="{C656FF58-DF83-7A47-88A5-D920C6B573FC}"/>
              </a:ext>
            </a:extLst>
          </p:cNvPr>
          <p:cNvSpPr>
            <a:spLocks noGrp="1"/>
          </p:cNvSpPr>
          <p:nvPr>
            <p:ph idx="1"/>
          </p:nvPr>
        </p:nvSpPr>
        <p:spPr>
          <a:xfrm>
            <a:off x="838200" y="1825624"/>
            <a:ext cx="10515600" cy="4903421"/>
          </a:xfrm>
        </p:spPr>
        <p:txBody>
          <a:bodyPr>
            <a:normAutofit fontScale="92500"/>
          </a:bodyPr>
          <a:lstStyle/>
          <a:p>
            <a:r>
              <a:rPr lang="en-US" b="1" dirty="0"/>
              <a:t>Descriptive norm interventions:</a:t>
            </a:r>
            <a:r>
              <a:rPr lang="en-US" dirty="0"/>
              <a:t> Provide information about what others do to encourage people to bring behavior in line with the behavior of others </a:t>
            </a:r>
            <a:r>
              <a:rPr lang="en-US" sz="1600" dirty="0"/>
              <a:t>(e.g., Cialdini et al. 1990, 2006; Gerber and Rogers 2009; Tankard and </a:t>
            </a:r>
            <a:r>
              <a:rPr lang="en-US" sz="1600" dirty="0" err="1"/>
              <a:t>Paluck</a:t>
            </a:r>
            <a:r>
              <a:rPr lang="en-US" sz="1600" dirty="0"/>
              <a:t> 2016)</a:t>
            </a:r>
            <a:endParaRPr lang="en-US" sz="1600" b="1" dirty="0"/>
          </a:p>
          <a:p>
            <a:endParaRPr lang="en-US" dirty="0"/>
          </a:p>
          <a:p>
            <a:r>
              <a:rPr lang="en-US" dirty="0"/>
              <a:t>Varied information about public opinion among a social reference group (to which subject belongs) about government's role to advance gender equity</a:t>
            </a:r>
          </a:p>
          <a:p>
            <a:pPr lvl="1"/>
            <a:r>
              <a:rPr lang="en-US" dirty="0"/>
              <a:t>Party</a:t>
            </a:r>
          </a:p>
          <a:p>
            <a:pPr lvl="1"/>
            <a:r>
              <a:rPr lang="en-US" dirty="0"/>
              <a:t>Gender</a:t>
            </a:r>
          </a:p>
          <a:p>
            <a:pPr lvl="1"/>
            <a:r>
              <a:rPr lang="en-US" dirty="0"/>
              <a:t>Party + Gender</a:t>
            </a:r>
          </a:p>
          <a:p>
            <a:pPr lvl="1"/>
            <a:r>
              <a:rPr lang="en-US" dirty="0"/>
              <a:t>None</a:t>
            </a:r>
          </a:p>
          <a:p>
            <a:r>
              <a:rPr lang="en-US" dirty="0"/>
              <a:t>Design layered on top of Study 2 (info provided just before Study 3 item)</a:t>
            </a:r>
          </a:p>
        </p:txBody>
      </p:sp>
    </p:spTree>
    <p:extLst>
      <p:ext uri="{BB962C8B-B14F-4D97-AF65-F5344CB8AC3E}">
        <p14:creationId xmlns:p14="http://schemas.microsoft.com/office/powerpoint/2010/main" val="2011462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5C9F3-FEE0-3941-8CA0-8CD7369F0567}"/>
              </a:ext>
            </a:extLst>
          </p:cNvPr>
          <p:cNvSpPr>
            <a:spLocks noGrp="1"/>
          </p:cNvSpPr>
          <p:nvPr>
            <p:ph type="title"/>
          </p:nvPr>
        </p:nvSpPr>
        <p:spPr/>
        <p:txBody>
          <a:bodyPr/>
          <a:lstStyle/>
          <a:p>
            <a:r>
              <a:rPr lang="en-US" dirty="0"/>
              <a:t>Study 3: Descriptive norms and legal mobilization</a:t>
            </a:r>
          </a:p>
        </p:txBody>
      </p:sp>
      <p:sp>
        <p:nvSpPr>
          <p:cNvPr id="3" name="Content Placeholder 2">
            <a:extLst>
              <a:ext uri="{FF2B5EF4-FFF2-40B4-BE49-F238E27FC236}">
                <a16:creationId xmlns:a16="http://schemas.microsoft.com/office/drawing/2014/main" id="{C656FF58-DF83-7A47-88A5-D920C6B573FC}"/>
              </a:ext>
            </a:extLst>
          </p:cNvPr>
          <p:cNvSpPr>
            <a:spLocks noGrp="1"/>
          </p:cNvSpPr>
          <p:nvPr>
            <p:ph idx="1"/>
          </p:nvPr>
        </p:nvSpPr>
        <p:spPr>
          <a:xfrm>
            <a:off x="838200" y="1825625"/>
            <a:ext cx="10515600" cy="3766284"/>
          </a:xfrm>
          <a:ln>
            <a:solidFill>
              <a:schemeClr val="tx1"/>
            </a:solidFill>
          </a:ln>
        </p:spPr>
        <p:txBody>
          <a:bodyPr>
            <a:normAutofit/>
          </a:bodyPr>
          <a:lstStyle/>
          <a:p>
            <a:pPr marL="0" indent="0">
              <a:buNone/>
            </a:pPr>
            <a:endParaRPr lang="en-US" dirty="0">
              <a:latin typeface="Helvetica" pitchFamily="2" charset="0"/>
            </a:endParaRPr>
          </a:p>
          <a:p>
            <a:pPr marL="0" indent="0">
              <a:buNone/>
            </a:pPr>
            <a:r>
              <a:rPr lang="en-US" dirty="0">
                <a:latin typeface="Helvetica" pitchFamily="2" charset="0"/>
              </a:rPr>
              <a:t>Recent public opinion polls provide evidence that support for government activism to promote gender equity is strong among people like you. In a nationally representative poll of U.S. adults conducted in June 2015, for example, </a:t>
            </a:r>
            <a:r>
              <a:rPr lang="en-US" b="1" dirty="0">
                <a:latin typeface="Helvetica" pitchFamily="2" charset="0"/>
              </a:rPr>
              <a:t>____%</a:t>
            </a:r>
            <a:r>
              <a:rPr lang="en-US" dirty="0">
                <a:latin typeface="Helvetica" pitchFamily="2" charset="0"/>
              </a:rPr>
              <a:t> of </a:t>
            </a:r>
            <a:r>
              <a:rPr lang="en-US" b="1" dirty="0">
                <a:latin typeface="Helvetica" pitchFamily="2" charset="0"/>
              </a:rPr>
              <a:t>(women / Democrats / Republicans / Democratic women / Republican women)</a:t>
            </a:r>
            <a:r>
              <a:rPr lang="en-US" dirty="0">
                <a:latin typeface="Helvetica" pitchFamily="2" charset="0"/>
              </a:rPr>
              <a:t> surveyed supported the view that government has the responsibility to take action on gender equality.</a:t>
            </a:r>
          </a:p>
        </p:txBody>
      </p:sp>
    </p:spTree>
    <p:extLst>
      <p:ext uri="{BB962C8B-B14F-4D97-AF65-F5344CB8AC3E}">
        <p14:creationId xmlns:p14="http://schemas.microsoft.com/office/powerpoint/2010/main" val="4194332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FEBFA-BC0A-604C-B295-8F17792D8A81}"/>
              </a:ext>
            </a:extLst>
          </p:cNvPr>
          <p:cNvSpPr>
            <a:spLocks noGrp="1"/>
          </p:cNvSpPr>
          <p:nvPr>
            <p:ph type="title"/>
          </p:nvPr>
        </p:nvSpPr>
        <p:spPr/>
        <p:txBody>
          <a:bodyPr/>
          <a:lstStyle/>
          <a:p>
            <a:r>
              <a:rPr lang="en-US" dirty="0"/>
              <a:t>Attitudes about gov't role in gender equity</a:t>
            </a:r>
          </a:p>
        </p:txBody>
      </p:sp>
      <p:sp>
        <p:nvSpPr>
          <p:cNvPr id="3" name="Content Placeholder 2">
            <a:extLst>
              <a:ext uri="{FF2B5EF4-FFF2-40B4-BE49-F238E27FC236}">
                <a16:creationId xmlns:a16="http://schemas.microsoft.com/office/drawing/2014/main" id="{0A989BA9-E64B-E947-A6B9-3B317715A642}"/>
              </a:ext>
            </a:extLst>
          </p:cNvPr>
          <p:cNvSpPr>
            <a:spLocks noGrp="1"/>
          </p:cNvSpPr>
          <p:nvPr>
            <p:ph idx="1"/>
          </p:nvPr>
        </p:nvSpPr>
        <p:spPr>
          <a:xfrm>
            <a:off x="838200" y="1825625"/>
            <a:ext cx="10515600" cy="2277452"/>
          </a:xfrm>
          <a:ln>
            <a:solidFill>
              <a:schemeClr val="tx1"/>
            </a:solidFill>
          </a:ln>
        </p:spPr>
        <p:txBody>
          <a:bodyPr>
            <a:normAutofit/>
          </a:bodyPr>
          <a:lstStyle/>
          <a:p>
            <a:pPr marL="0" indent="0">
              <a:buNone/>
            </a:pPr>
            <a:endParaRPr lang="en-US" sz="3000" b="1" dirty="0">
              <a:latin typeface="Helvetica" pitchFamily="2" charset="0"/>
            </a:endParaRPr>
          </a:p>
          <a:p>
            <a:pPr marL="0" indent="0">
              <a:buNone/>
            </a:pPr>
            <a:r>
              <a:rPr lang="en-US" sz="3000" b="1" dirty="0">
                <a:latin typeface="Helvetica" pitchFamily="2" charset="0"/>
              </a:rPr>
              <a:t>How much responsibility do you think the government should have to take action on gender equality – a lot, some, not too much, or no responsibility at all?</a:t>
            </a:r>
          </a:p>
        </p:txBody>
      </p:sp>
      <p:sp>
        <p:nvSpPr>
          <p:cNvPr id="4" name="TextBox 3">
            <a:extLst>
              <a:ext uri="{FF2B5EF4-FFF2-40B4-BE49-F238E27FC236}">
                <a16:creationId xmlns:a16="http://schemas.microsoft.com/office/drawing/2014/main" id="{ECB629B6-82B4-F149-B883-3B4B8F8EFAE1}"/>
              </a:ext>
            </a:extLst>
          </p:cNvPr>
          <p:cNvSpPr txBox="1"/>
          <p:nvPr/>
        </p:nvSpPr>
        <p:spPr>
          <a:xfrm>
            <a:off x="838200" y="4220308"/>
            <a:ext cx="10515600" cy="1938992"/>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t>Washington Post/Kaiser Family Foundation poll</a:t>
            </a:r>
          </a:p>
          <a:p>
            <a:pPr marL="800100" lvl="1" indent="-342900">
              <a:buFont typeface="Arial" panose="020B0604020202020204" pitchFamily="34" charset="0"/>
              <a:buChar char="•"/>
            </a:pPr>
            <a:r>
              <a:rPr lang="en-US" sz="2400" dirty="0"/>
              <a:t>June 2015</a:t>
            </a:r>
          </a:p>
          <a:p>
            <a:pPr marL="800100" lvl="1" indent="-342900">
              <a:buFont typeface="Arial" panose="020B0604020202020204" pitchFamily="34" charset="0"/>
              <a:buChar char="•"/>
            </a:pPr>
            <a:r>
              <a:rPr lang="en-US" sz="2400" dirty="0"/>
              <a:t>1610 survey respondents; 1590 survey item respondents</a:t>
            </a:r>
          </a:p>
          <a:p>
            <a:pPr marL="800100" lvl="1" indent="-342900">
              <a:buFont typeface="Arial" panose="020B0604020202020204" pitchFamily="34" charset="0"/>
              <a:buChar char="•"/>
            </a:pPr>
            <a:r>
              <a:rPr lang="en-US" sz="2400" dirty="0"/>
              <a:t>Recode response: 1=A lot/some; 0=Not too much/no responsibility</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901510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FEBFA-BC0A-604C-B295-8F17792D8A81}"/>
              </a:ext>
            </a:extLst>
          </p:cNvPr>
          <p:cNvSpPr>
            <a:spLocks noGrp="1"/>
          </p:cNvSpPr>
          <p:nvPr>
            <p:ph type="title"/>
          </p:nvPr>
        </p:nvSpPr>
        <p:spPr/>
        <p:txBody>
          <a:bodyPr/>
          <a:lstStyle/>
          <a:p>
            <a:r>
              <a:rPr lang="en-US" dirty="0"/>
              <a:t>Attitudes about gov't role in gender equity</a:t>
            </a:r>
          </a:p>
        </p:txBody>
      </p:sp>
      <p:sp>
        <p:nvSpPr>
          <p:cNvPr id="3" name="Content Placeholder 2">
            <a:extLst>
              <a:ext uri="{FF2B5EF4-FFF2-40B4-BE49-F238E27FC236}">
                <a16:creationId xmlns:a16="http://schemas.microsoft.com/office/drawing/2014/main" id="{0A989BA9-E64B-E947-A6B9-3B317715A642}"/>
              </a:ext>
            </a:extLst>
          </p:cNvPr>
          <p:cNvSpPr>
            <a:spLocks noGrp="1"/>
          </p:cNvSpPr>
          <p:nvPr>
            <p:ph idx="1"/>
          </p:nvPr>
        </p:nvSpPr>
        <p:spPr>
          <a:xfrm>
            <a:off x="838200" y="1825625"/>
            <a:ext cx="10515600" cy="4586898"/>
          </a:xfrm>
        </p:spPr>
        <p:txBody>
          <a:bodyPr>
            <a:normAutofit/>
          </a:bodyPr>
          <a:lstStyle/>
          <a:p>
            <a:pPr marL="0" indent="0">
              <a:buNone/>
            </a:pPr>
            <a:r>
              <a:rPr lang="en-US" sz="3000" dirty="0"/>
              <a:t>2015 </a:t>
            </a:r>
            <a:r>
              <a:rPr lang="en-US" sz="3000" dirty="0" err="1"/>
              <a:t>WaPo</a:t>
            </a:r>
            <a:r>
              <a:rPr lang="en-US" sz="3000" dirty="0"/>
              <a:t>/KFF poll (n=1590) </a:t>
            </a:r>
          </a:p>
          <a:p>
            <a:pPr marL="0" indent="0">
              <a:buNone/>
            </a:pPr>
            <a:r>
              <a:rPr lang="en-US" sz="3000" b="1" dirty="0">
                <a:latin typeface="Helvetica" pitchFamily="2" charset="0"/>
              </a:rPr>
              <a:t>Government should have a lot or some responsibility to take action on gender equality</a:t>
            </a:r>
          </a:p>
          <a:p>
            <a:pPr marL="0" indent="0">
              <a:buNone/>
            </a:pPr>
            <a:endParaRPr lang="en-US" sz="3000" dirty="0"/>
          </a:p>
        </p:txBody>
      </p:sp>
      <p:graphicFrame>
        <p:nvGraphicFramePr>
          <p:cNvPr id="4" name="Table 3">
            <a:extLst>
              <a:ext uri="{FF2B5EF4-FFF2-40B4-BE49-F238E27FC236}">
                <a16:creationId xmlns:a16="http://schemas.microsoft.com/office/drawing/2014/main" id="{B70B42C4-54B6-DF46-B8EF-141DFDB46B4C}"/>
              </a:ext>
            </a:extLst>
          </p:cNvPr>
          <p:cNvGraphicFramePr>
            <a:graphicFrameLocks noGrp="1"/>
          </p:cNvGraphicFramePr>
          <p:nvPr>
            <p:extLst>
              <p:ext uri="{D42A27DB-BD31-4B8C-83A1-F6EECF244321}">
                <p14:modId xmlns:p14="http://schemas.microsoft.com/office/powerpoint/2010/main" val="2780475387"/>
              </p:ext>
            </p:extLst>
          </p:nvPr>
        </p:nvGraphicFramePr>
        <p:xfrm>
          <a:off x="838199" y="3361913"/>
          <a:ext cx="3055816" cy="2797260"/>
        </p:xfrm>
        <a:graphic>
          <a:graphicData uri="http://schemas.openxmlformats.org/drawingml/2006/table">
            <a:tbl>
              <a:tblPr firstRow="1" bandRow="1">
                <a:tableStyleId>{5C22544A-7EE6-4342-B048-85BDC9FD1C3A}</a:tableStyleId>
              </a:tblPr>
              <a:tblGrid>
                <a:gridCol w="1527908">
                  <a:extLst>
                    <a:ext uri="{9D8B030D-6E8A-4147-A177-3AD203B41FA5}">
                      <a16:colId xmlns:a16="http://schemas.microsoft.com/office/drawing/2014/main" val="607617342"/>
                    </a:ext>
                  </a:extLst>
                </a:gridCol>
                <a:gridCol w="1527908">
                  <a:extLst>
                    <a:ext uri="{9D8B030D-6E8A-4147-A177-3AD203B41FA5}">
                      <a16:colId xmlns:a16="http://schemas.microsoft.com/office/drawing/2014/main" val="146542636"/>
                    </a:ext>
                  </a:extLst>
                </a:gridCol>
              </a:tblGrid>
              <a:tr h="699315">
                <a:tc>
                  <a:txBody>
                    <a:bodyPr/>
                    <a:lstStyle/>
                    <a:p>
                      <a:r>
                        <a:rPr lang="en-US" sz="2000" dirty="0"/>
                        <a:t>By party</a:t>
                      </a:r>
                    </a:p>
                  </a:txBody>
                  <a:tcPr/>
                </a:tc>
                <a:tc>
                  <a:txBody>
                    <a:bodyPr/>
                    <a:lstStyle/>
                    <a:p>
                      <a:pPr algn="ctr"/>
                      <a:r>
                        <a:rPr lang="en-US" sz="2000" dirty="0"/>
                        <a:t>% Agree</a:t>
                      </a:r>
                    </a:p>
                  </a:txBody>
                  <a:tcPr/>
                </a:tc>
                <a:extLst>
                  <a:ext uri="{0D108BD9-81ED-4DB2-BD59-A6C34878D82A}">
                    <a16:rowId xmlns:a16="http://schemas.microsoft.com/office/drawing/2014/main" val="2055789505"/>
                  </a:ext>
                </a:extLst>
              </a:tr>
              <a:tr h="699315">
                <a:tc>
                  <a:txBody>
                    <a:bodyPr/>
                    <a:lstStyle/>
                    <a:p>
                      <a:r>
                        <a:rPr lang="en-US" sz="2000" dirty="0"/>
                        <a:t>Democrat</a:t>
                      </a:r>
                    </a:p>
                  </a:txBody>
                  <a:tcPr/>
                </a:tc>
                <a:tc>
                  <a:txBody>
                    <a:bodyPr/>
                    <a:lstStyle/>
                    <a:p>
                      <a:pPr algn="ctr"/>
                      <a:r>
                        <a:rPr lang="en-US" sz="2000" dirty="0"/>
                        <a:t>91.6%</a:t>
                      </a:r>
                    </a:p>
                  </a:txBody>
                  <a:tcPr/>
                </a:tc>
                <a:extLst>
                  <a:ext uri="{0D108BD9-81ED-4DB2-BD59-A6C34878D82A}">
                    <a16:rowId xmlns:a16="http://schemas.microsoft.com/office/drawing/2014/main" val="3366059408"/>
                  </a:ext>
                </a:extLst>
              </a:tr>
              <a:tr h="699315">
                <a:tc>
                  <a:txBody>
                    <a:bodyPr/>
                    <a:lstStyle/>
                    <a:p>
                      <a:r>
                        <a:rPr lang="en-US" sz="2000" dirty="0"/>
                        <a:t>Independent</a:t>
                      </a:r>
                    </a:p>
                  </a:txBody>
                  <a:tcPr/>
                </a:tc>
                <a:tc>
                  <a:txBody>
                    <a:bodyPr/>
                    <a:lstStyle/>
                    <a:p>
                      <a:pPr algn="ctr"/>
                      <a:r>
                        <a:rPr lang="en-US" sz="2000" dirty="0"/>
                        <a:t>80.4%</a:t>
                      </a:r>
                    </a:p>
                  </a:txBody>
                  <a:tcPr/>
                </a:tc>
                <a:extLst>
                  <a:ext uri="{0D108BD9-81ED-4DB2-BD59-A6C34878D82A}">
                    <a16:rowId xmlns:a16="http://schemas.microsoft.com/office/drawing/2014/main" val="759060574"/>
                  </a:ext>
                </a:extLst>
              </a:tr>
              <a:tr h="699315">
                <a:tc>
                  <a:txBody>
                    <a:bodyPr/>
                    <a:lstStyle/>
                    <a:p>
                      <a:r>
                        <a:rPr lang="en-US" sz="2000" dirty="0"/>
                        <a:t>Republican</a:t>
                      </a:r>
                    </a:p>
                  </a:txBody>
                  <a:tcPr/>
                </a:tc>
                <a:tc>
                  <a:txBody>
                    <a:bodyPr/>
                    <a:lstStyle/>
                    <a:p>
                      <a:pPr algn="ctr"/>
                      <a:r>
                        <a:rPr lang="en-US" sz="2000" dirty="0"/>
                        <a:t>59.1%</a:t>
                      </a:r>
                    </a:p>
                  </a:txBody>
                  <a:tcPr/>
                </a:tc>
                <a:extLst>
                  <a:ext uri="{0D108BD9-81ED-4DB2-BD59-A6C34878D82A}">
                    <a16:rowId xmlns:a16="http://schemas.microsoft.com/office/drawing/2014/main" val="3399907925"/>
                  </a:ext>
                </a:extLst>
              </a:tr>
            </a:tbl>
          </a:graphicData>
        </a:graphic>
      </p:graphicFrame>
      <p:graphicFrame>
        <p:nvGraphicFramePr>
          <p:cNvPr id="5" name="Table 4">
            <a:extLst>
              <a:ext uri="{FF2B5EF4-FFF2-40B4-BE49-F238E27FC236}">
                <a16:creationId xmlns:a16="http://schemas.microsoft.com/office/drawing/2014/main" id="{DECB2BDB-C717-A342-B18F-316D9714FDE4}"/>
              </a:ext>
            </a:extLst>
          </p:cNvPr>
          <p:cNvGraphicFramePr>
            <a:graphicFrameLocks noGrp="1"/>
          </p:cNvGraphicFramePr>
          <p:nvPr>
            <p:extLst>
              <p:ext uri="{D42A27DB-BD31-4B8C-83A1-F6EECF244321}">
                <p14:modId xmlns:p14="http://schemas.microsoft.com/office/powerpoint/2010/main" val="3821731512"/>
              </p:ext>
            </p:extLst>
          </p:nvPr>
        </p:nvGraphicFramePr>
        <p:xfrm>
          <a:off x="4202723" y="3366468"/>
          <a:ext cx="3055816" cy="2097945"/>
        </p:xfrm>
        <a:graphic>
          <a:graphicData uri="http://schemas.openxmlformats.org/drawingml/2006/table">
            <a:tbl>
              <a:tblPr firstRow="1" bandRow="1">
                <a:tableStyleId>{5C22544A-7EE6-4342-B048-85BDC9FD1C3A}</a:tableStyleId>
              </a:tblPr>
              <a:tblGrid>
                <a:gridCol w="1527908">
                  <a:extLst>
                    <a:ext uri="{9D8B030D-6E8A-4147-A177-3AD203B41FA5}">
                      <a16:colId xmlns:a16="http://schemas.microsoft.com/office/drawing/2014/main" val="607617342"/>
                    </a:ext>
                  </a:extLst>
                </a:gridCol>
                <a:gridCol w="1527908">
                  <a:extLst>
                    <a:ext uri="{9D8B030D-6E8A-4147-A177-3AD203B41FA5}">
                      <a16:colId xmlns:a16="http://schemas.microsoft.com/office/drawing/2014/main" val="146542636"/>
                    </a:ext>
                  </a:extLst>
                </a:gridCol>
              </a:tblGrid>
              <a:tr h="699315">
                <a:tc>
                  <a:txBody>
                    <a:bodyPr/>
                    <a:lstStyle/>
                    <a:p>
                      <a:r>
                        <a:rPr lang="en-US" sz="2000" dirty="0"/>
                        <a:t>By sex</a:t>
                      </a:r>
                    </a:p>
                  </a:txBody>
                  <a:tcPr/>
                </a:tc>
                <a:tc>
                  <a:txBody>
                    <a:bodyPr/>
                    <a:lstStyle/>
                    <a:p>
                      <a:pPr algn="ctr"/>
                      <a:r>
                        <a:rPr lang="en-US" sz="2000" dirty="0"/>
                        <a:t>% Agree</a:t>
                      </a:r>
                    </a:p>
                  </a:txBody>
                  <a:tcPr/>
                </a:tc>
                <a:extLst>
                  <a:ext uri="{0D108BD9-81ED-4DB2-BD59-A6C34878D82A}">
                    <a16:rowId xmlns:a16="http://schemas.microsoft.com/office/drawing/2014/main" val="2055789505"/>
                  </a:ext>
                </a:extLst>
              </a:tr>
              <a:tr h="699315">
                <a:tc>
                  <a:txBody>
                    <a:bodyPr/>
                    <a:lstStyle/>
                    <a:p>
                      <a:r>
                        <a:rPr lang="en-US" sz="2000" dirty="0"/>
                        <a:t>Women</a:t>
                      </a:r>
                    </a:p>
                  </a:txBody>
                  <a:tcPr/>
                </a:tc>
                <a:tc>
                  <a:txBody>
                    <a:bodyPr/>
                    <a:lstStyle/>
                    <a:p>
                      <a:pPr algn="ctr"/>
                      <a:r>
                        <a:rPr lang="en-US" sz="2000" dirty="0"/>
                        <a:t>84.0%</a:t>
                      </a:r>
                    </a:p>
                  </a:txBody>
                  <a:tcPr/>
                </a:tc>
                <a:extLst>
                  <a:ext uri="{0D108BD9-81ED-4DB2-BD59-A6C34878D82A}">
                    <a16:rowId xmlns:a16="http://schemas.microsoft.com/office/drawing/2014/main" val="3366059408"/>
                  </a:ext>
                </a:extLst>
              </a:tr>
              <a:tr h="699315">
                <a:tc>
                  <a:txBody>
                    <a:bodyPr/>
                    <a:lstStyle/>
                    <a:p>
                      <a:r>
                        <a:rPr lang="en-US" sz="2000" dirty="0"/>
                        <a:t>Men</a:t>
                      </a:r>
                    </a:p>
                  </a:txBody>
                  <a:tcPr/>
                </a:tc>
                <a:tc>
                  <a:txBody>
                    <a:bodyPr/>
                    <a:lstStyle/>
                    <a:p>
                      <a:pPr algn="ctr"/>
                      <a:r>
                        <a:rPr lang="en-US" sz="2000" dirty="0"/>
                        <a:t>71.4%</a:t>
                      </a:r>
                    </a:p>
                  </a:txBody>
                  <a:tcPr/>
                </a:tc>
                <a:extLst>
                  <a:ext uri="{0D108BD9-81ED-4DB2-BD59-A6C34878D82A}">
                    <a16:rowId xmlns:a16="http://schemas.microsoft.com/office/drawing/2014/main" val="759060574"/>
                  </a:ext>
                </a:extLst>
              </a:tr>
            </a:tbl>
          </a:graphicData>
        </a:graphic>
      </p:graphicFrame>
      <p:graphicFrame>
        <p:nvGraphicFramePr>
          <p:cNvPr id="6" name="Table 5">
            <a:extLst>
              <a:ext uri="{FF2B5EF4-FFF2-40B4-BE49-F238E27FC236}">
                <a16:creationId xmlns:a16="http://schemas.microsoft.com/office/drawing/2014/main" id="{2CB46395-FA8F-5942-9DBF-663AB2CBECCB}"/>
              </a:ext>
            </a:extLst>
          </p:cNvPr>
          <p:cNvGraphicFramePr>
            <a:graphicFrameLocks noGrp="1"/>
          </p:cNvGraphicFramePr>
          <p:nvPr>
            <p:extLst>
              <p:ext uri="{D42A27DB-BD31-4B8C-83A1-F6EECF244321}">
                <p14:modId xmlns:p14="http://schemas.microsoft.com/office/powerpoint/2010/main" val="555851915"/>
              </p:ext>
            </p:extLst>
          </p:nvPr>
        </p:nvGraphicFramePr>
        <p:xfrm>
          <a:off x="7567247" y="3361913"/>
          <a:ext cx="3786552" cy="2798985"/>
        </p:xfrm>
        <a:graphic>
          <a:graphicData uri="http://schemas.openxmlformats.org/drawingml/2006/table">
            <a:tbl>
              <a:tblPr firstRow="1" bandRow="1">
                <a:tableStyleId>{5C22544A-7EE6-4342-B048-85BDC9FD1C3A}</a:tableStyleId>
              </a:tblPr>
              <a:tblGrid>
                <a:gridCol w="1565030">
                  <a:extLst>
                    <a:ext uri="{9D8B030D-6E8A-4147-A177-3AD203B41FA5}">
                      <a16:colId xmlns:a16="http://schemas.microsoft.com/office/drawing/2014/main" val="607617342"/>
                    </a:ext>
                  </a:extLst>
                </a:gridCol>
                <a:gridCol w="1066800">
                  <a:extLst>
                    <a:ext uri="{9D8B030D-6E8A-4147-A177-3AD203B41FA5}">
                      <a16:colId xmlns:a16="http://schemas.microsoft.com/office/drawing/2014/main" val="146542636"/>
                    </a:ext>
                  </a:extLst>
                </a:gridCol>
                <a:gridCol w="1154722">
                  <a:extLst>
                    <a:ext uri="{9D8B030D-6E8A-4147-A177-3AD203B41FA5}">
                      <a16:colId xmlns:a16="http://schemas.microsoft.com/office/drawing/2014/main" val="1179244438"/>
                    </a:ext>
                  </a:extLst>
                </a:gridCol>
              </a:tblGrid>
              <a:tr h="699315">
                <a:tc>
                  <a:txBody>
                    <a:bodyPr/>
                    <a:lstStyle/>
                    <a:p>
                      <a:r>
                        <a:rPr lang="en-US" sz="2000" dirty="0"/>
                        <a:t>By party and by sex</a:t>
                      </a:r>
                    </a:p>
                  </a:txBody>
                  <a:tcPr/>
                </a:tc>
                <a:tc>
                  <a:txBody>
                    <a:bodyPr/>
                    <a:lstStyle/>
                    <a:p>
                      <a:pPr algn="ctr"/>
                      <a:endParaRPr lang="en-US" sz="2000" dirty="0"/>
                    </a:p>
                    <a:p>
                      <a:pPr algn="ctr"/>
                      <a:r>
                        <a:rPr lang="en-US" sz="2000" dirty="0"/>
                        <a:t>Women</a:t>
                      </a:r>
                    </a:p>
                  </a:txBody>
                  <a:tcPr/>
                </a:tc>
                <a:tc>
                  <a:txBody>
                    <a:bodyPr/>
                    <a:lstStyle/>
                    <a:p>
                      <a:pPr algn="ctr"/>
                      <a:endParaRPr lang="en-US" sz="2000" dirty="0"/>
                    </a:p>
                    <a:p>
                      <a:pPr algn="ctr"/>
                      <a:r>
                        <a:rPr lang="en-US" sz="2000" dirty="0"/>
                        <a:t>Men</a:t>
                      </a:r>
                    </a:p>
                  </a:txBody>
                  <a:tcPr/>
                </a:tc>
                <a:extLst>
                  <a:ext uri="{0D108BD9-81ED-4DB2-BD59-A6C34878D82A}">
                    <a16:rowId xmlns:a16="http://schemas.microsoft.com/office/drawing/2014/main" val="2055789505"/>
                  </a:ext>
                </a:extLst>
              </a:tr>
              <a:tr h="699315">
                <a:tc>
                  <a:txBody>
                    <a:bodyPr/>
                    <a:lstStyle/>
                    <a:p>
                      <a:r>
                        <a:rPr lang="en-US" sz="2000" dirty="0"/>
                        <a:t>Democrat</a:t>
                      </a:r>
                    </a:p>
                  </a:txBody>
                  <a:tcPr/>
                </a:tc>
                <a:tc>
                  <a:txBody>
                    <a:bodyPr/>
                    <a:lstStyle/>
                    <a:p>
                      <a:pPr algn="ctr"/>
                      <a:r>
                        <a:rPr lang="en-US" sz="2000" dirty="0"/>
                        <a:t>93.2%</a:t>
                      </a:r>
                    </a:p>
                  </a:txBody>
                  <a:tcPr/>
                </a:tc>
                <a:tc>
                  <a:txBody>
                    <a:bodyPr/>
                    <a:lstStyle/>
                    <a:p>
                      <a:pPr algn="ctr"/>
                      <a:r>
                        <a:rPr lang="en-US" sz="2000" dirty="0"/>
                        <a:t>89.4%</a:t>
                      </a:r>
                    </a:p>
                  </a:txBody>
                  <a:tcPr/>
                </a:tc>
                <a:extLst>
                  <a:ext uri="{0D108BD9-81ED-4DB2-BD59-A6C34878D82A}">
                    <a16:rowId xmlns:a16="http://schemas.microsoft.com/office/drawing/2014/main" val="3366059408"/>
                  </a:ext>
                </a:extLst>
              </a:tr>
              <a:tr h="699315">
                <a:tc>
                  <a:txBody>
                    <a:bodyPr/>
                    <a:lstStyle/>
                    <a:p>
                      <a:r>
                        <a:rPr lang="en-US" sz="2000" dirty="0"/>
                        <a:t>Independent</a:t>
                      </a:r>
                    </a:p>
                  </a:txBody>
                  <a:tcPr/>
                </a:tc>
                <a:tc>
                  <a:txBody>
                    <a:bodyPr/>
                    <a:lstStyle/>
                    <a:p>
                      <a:pPr algn="ctr"/>
                      <a:r>
                        <a:rPr lang="en-US" sz="2000" dirty="0"/>
                        <a:t>84.8%</a:t>
                      </a:r>
                    </a:p>
                  </a:txBody>
                  <a:tcPr/>
                </a:tc>
                <a:tc>
                  <a:txBody>
                    <a:bodyPr/>
                    <a:lstStyle/>
                    <a:p>
                      <a:pPr algn="ctr"/>
                      <a:r>
                        <a:rPr lang="en-US" sz="2000" dirty="0"/>
                        <a:t>77.0%</a:t>
                      </a:r>
                    </a:p>
                  </a:txBody>
                  <a:tcPr/>
                </a:tc>
                <a:extLst>
                  <a:ext uri="{0D108BD9-81ED-4DB2-BD59-A6C34878D82A}">
                    <a16:rowId xmlns:a16="http://schemas.microsoft.com/office/drawing/2014/main" val="759060574"/>
                  </a:ext>
                </a:extLst>
              </a:tr>
              <a:tr h="699315">
                <a:tc>
                  <a:txBody>
                    <a:bodyPr/>
                    <a:lstStyle/>
                    <a:p>
                      <a:r>
                        <a:rPr lang="en-US" sz="2000" dirty="0"/>
                        <a:t>Republican</a:t>
                      </a:r>
                    </a:p>
                  </a:txBody>
                  <a:tcPr/>
                </a:tc>
                <a:tc>
                  <a:txBody>
                    <a:bodyPr/>
                    <a:lstStyle/>
                    <a:p>
                      <a:pPr algn="ctr"/>
                      <a:r>
                        <a:rPr lang="en-US" sz="2000" dirty="0"/>
                        <a:t>69.0%</a:t>
                      </a:r>
                    </a:p>
                  </a:txBody>
                  <a:tcPr/>
                </a:tc>
                <a:tc>
                  <a:txBody>
                    <a:bodyPr/>
                    <a:lstStyle/>
                    <a:p>
                      <a:pPr algn="ctr"/>
                      <a:r>
                        <a:rPr lang="en-US" sz="2000" dirty="0"/>
                        <a:t>50.3%</a:t>
                      </a:r>
                    </a:p>
                  </a:txBody>
                  <a:tcPr/>
                </a:tc>
                <a:extLst>
                  <a:ext uri="{0D108BD9-81ED-4DB2-BD59-A6C34878D82A}">
                    <a16:rowId xmlns:a16="http://schemas.microsoft.com/office/drawing/2014/main" val="3399907925"/>
                  </a:ext>
                </a:extLst>
              </a:tr>
            </a:tbl>
          </a:graphicData>
        </a:graphic>
      </p:graphicFrame>
    </p:spTree>
    <p:extLst>
      <p:ext uri="{BB962C8B-B14F-4D97-AF65-F5344CB8AC3E}">
        <p14:creationId xmlns:p14="http://schemas.microsoft.com/office/powerpoint/2010/main" val="3499381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40ECA-BF2A-8149-90E5-1C06DC44F437}"/>
              </a:ext>
            </a:extLst>
          </p:cNvPr>
          <p:cNvSpPr>
            <a:spLocks noGrp="1"/>
          </p:cNvSpPr>
          <p:nvPr>
            <p:ph type="title"/>
          </p:nvPr>
        </p:nvSpPr>
        <p:spPr>
          <a:xfrm>
            <a:off x="339383" y="365126"/>
            <a:ext cx="11683217" cy="666506"/>
          </a:xfrm>
        </p:spPr>
        <p:txBody>
          <a:bodyPr>
            <a:normAutofit fontScale="90000"/>
          </a:bodyPr>
          <a:lstStyle/>
          <a:p>
            <a:r>
              <a:rPr lang="en-US" dirty="0"/>
              <a:t>Descriptive norms and legal mobilization</a:t>
            </a:r>
            <a:br>
              <a:rPr lang="en-US" dirty="0"/>
            </a:br>
            <a:r>
              <a:rPr lang="en-US" sz="2800" dirty="0"/>
              <a:t>(Scenarios involving sexual predation)</a:t>
            </a:r>
          </a:p>
        </p:txBody>
      </p:sp>
      <p:pic>
        <p:nvPicPr>
          <p:cNvPr id="7" name="Picture 6">
            <a:extLst>
              <a:ext uri="{FF2B5EF4-FFF2-40B4-BE49-F238E27FC236}">
                <a16:creationId xmlns:a16="http://schemas.microsoft.com/office/drawing/2014/main" id="{6099D552-80D1-7A40-A025-38922B3F00FC}"/>
              </a:ext>
            </a:extLst>
          </p:cNvPr>
          <p:cNvPicPr>
            <a:picLocks noChangeAspect="1"/>
          </p:cNvPicPr>
          <p:nvPr/>
        </p:nvPicPr>
        <p:blipFill>
          <a:blip r:embed="rId2"/>
          <a:stretch>
            <a:fillRect/>
          </a:stretch>
        </p:blipFill>
        <p:spPr>
          <a:xfrm>
            <a:off x="300696" y="1248508"/>
            <a:ext cx="11721904" cy="5328138"/>
          </a:xfrm>
          <a:prstGeom prst="rect">
            <a:avLst/>
          </a:prstGeom>
        </p:spPr>
      </p:pic>
    </p:spTree>
    <p:extLst>
      <p:ext uri="{BB962C8B-B14F-4D97-AF65-F5344CB8AC3E}">
        <p14:creationId xmlns:p14="http://schemas.microsoft.com/office/powerpoint/2010/main" val="1018800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40ECA-BF2A-8149-90E5-1C06DC44F437}"/>
              </a:ext>
            </a:extLst>
          </p:cNvPr>
          <p:cNvSpPr>
            <a:spLocks noGrp="1"/>
          </p:cNvSpPr>
          <p:nvPr>
            <p:ph type="title"/>
          </p:nvPr>
        </p:nvSpPr>
        <p:spPr>
          <a:xfrm>
            <a:off x="339383" y="365126"/>
            <a:ext cx="11683217" cy="666506"/>
          </a:xfrm>
        </p:spPr>
        <p:txBody>
          <a:bodyPr>
            <a:normAutofit fontScale="90000"/>
          </a:bodyPr>
          <a:lstStyle/>
          <a:p>
            <a:r>
              <a:rPr lang="en-US" dirty="0"/>
              <a:t>Descriptive norms and legal mobilization</a:t>
            </a:r>
            <a:br>
              <a:rPr lang="en-US" dirty="0"/>
            </a:br>
            <a:r>
              <a:rPr lang="en-US" sz="2800" dirty="0"/>
              <a:t>(Scenarios involving </a:t>
            </a:r>
            <a:r>
              <a:rPr lang="en-US" sz="2800" u="sng" dirty="0"/>
              <a:t>no</a:t>
            </a:r>
            <a:r>
              <a:rPr lang="en-US" sz="2800" dirty="0"/>
              <a:t> sexual predation – i.e., promotion discrimination)</a:t>
            </a:r>
          </a:p>
        </p:txBody>
      </p:sp>
      <p:pic>
        <p:nvPicPr>
          <p:cNvPr id="8" name="Picture 7">
            <a:extLst>
              <a:ext uri="{FF2B5EF4-FFF2-40B4-BE49-F238E27FC236}">
                <a16:creationId xmlns:a16="http://schemas.microsoft.com/office/drawing/2014/main" id="{39F2DFE0-2BD8-214A-A3A4-99E800DB8B5F}"/>
              </a:ext>
            </a:extLst>
          </p:cNvPr>
          <p:cNvPicPr>
            <a:picLocks noChangeAspect="1"/>
          </p:cNvPicPr>
          <p:nvPr/>
        </p:nvPicPr>
        <p:blipFill>
          <a:blip r:embed="rId2"/>
          <a:stretch>
            <a:fillRect/>
          </a:stretch>
        </p:blipFill>
        <p:spPr>
          <a:xfrm>
            <a:off x="339382" y="1318845"/>
            <a:ext cx="11683217" cy="5310553"/>
          </a:xfrm>
          <a:prstGeom prst="rect">
            <a:avLst/>
          </a:prstGeom>
        </p:spPr>
      </p:pic>
    </p:spTree>
    <p:extLst>
      <p:ext uri="{BB962C8B-B14F-4D97-AF65-F5344CB8AC3E}">
        <p14:creationId xmlns:p14="http://schemas.microsoft.com/office/powerpoint/2010/main" val="873812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05974-ECC7-9A4E-B637-AACC47E9A690}"/>
              </a:ext>
            </a:extLst>
          </p:cNvPr>
          <p:cNvSpPr>
            <a:spLocks noGrp="1"/>
          </p:cNvSpPr>
          <p:nvPr>
            <p:ph type="title"/>
          </p:nvPr>
        </p:nvSpPr>
        <p:spPr>
          <a:xfrm>
            <a:off x="838200" y="365125"/>
            <a:ext cx="10515600" cy="5672260"/>
          </a:xfrm>
        </p:spPr>
        <p:txBody>
          <a:bodyPr/>
          <a:lstStyle/>
          <a:p>
            <a:r>
              <a:rPr lang="en-US" dirty="0"/>
              <a:t>What about institutional changes in the workplace?</a:t>
            </a:r>
          </a:p>
        </p:txBody>
      </p:sp>
    </p:spTree>
    <p:extLst>
      <p:ext uri="{BB962C8B-B14F-4D97-AF65-F5344CB8AC3E}">
        <p14:creationId xmlns:p14="http://schemas.microsoft.com/office/powerpoint/2010/main" val="1709020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5C9F3-FEE0-3941-8CA0-8CD7369F0567}"/>
              </a:ext>
            </a:extLst>
          </p:cNvPr>
          <p:cNvSpPr>
            <a:spLocks noGrp="1"/>
          </p:cNvSpPr>
          <p:nvPr>
            <p:ph type="title"/>
          </p:nvPr>
        </p:nvSpPr>
        <p:spPr/>
        <p:txBody>
          <a:bodyPr/>
          <a:lstStyle/>
          <a:p>
            <a:r>
              <a:rPr lang="en-US" dirty="0"/>
              <a:t>Study 4: Women leaders and trust</a:t>
            </a:r>
          </a:p>
        </p:txBody>
      </p:sp>
      <p:sp>
        <p:nvSpPr>
          <p:cNvPr id="3" name="Content Placeholder 2">
            <a:extLst>
              <a:ext uri="{FF2B5EF4-FFF2-40B4-BE49-F238E27FC236}">
                <a16:creationId xmlns:a16="http://schemas.microsoft.com/office/drawing/2014/main" id="{C656FF58-DF83-7A47-88A5-D920C6B573FC}"/>
              </a:ext>
            </a:extLst>
          </p:cNvPr>
          <p:cNvSpPr>
            <a:spLocks noGrp="1"/>
          </p:cNvSpPr>
          <p:nvPr>
            <p:ph idx="1"/>
          </p:nvPr>
        </p:nvSpPr>
        <p:spPr>
          <a:ln>
            <a:solidFill>
              <a:schemeClr val="tx1"/>
            </a:solidFill>
          </a:ln>
        </p:spPr>
        <p:txBody>
          <a:bodyPr>
            <a:normAutofit fontScale="92500" lnSpcReduction="20000"/>
          </a:bodyPr>
          <a:lstStyle/>
          <a:p>
            <a:pPr marL="0" indent="0">
              <a:buNone/>
            </a:pPr>
            <a:endParaRPr lang="en-US" dirty="0">
              <a:latin typeface="Helvetica" pitchFamily="2" charset="0"/>
            </a:endParaRPr>
          </a:p>
          <a:p>
            <a:pPr marL="0" indent="0">
              <a:buNone/>
            </a:pPr>
            <a:r>
              <a:rPr lang="en-US" dirty="0">
                <a:latin typeface="Helvetica" pitchFamily="2" charset="0"/>
              </a:rPr>
              <a:t>Many employers have adopted non-discriminatory policies and practices.  </a:t>
            </a:r>
            <a:br>
              <a:rPr lang="en-US" dirty="0">
                <a:latin typeface="Helvetica" pitchFamily="2" charset="0"/>
              </a:rPr>
            </a:br>
            <a:r>
              <a:rPr lang="en-US" dirty="0">
                <a:latin typeface="Helvetica" pitchFamily="2" charset="0"/>
              </a:rPr>
              <a:t>   </a:t>
            </a:r>
            <a:br>
              <a:rPr lang="en-US" dirty="0">
                <a:latin typeface="Helvetica" pitchFamily="2" charset="0"/>
              </a:rPr>
            </a:br>
            <a:r>
              <a:rPr lang="en-US" dirty="0">
                <a:latin typeface="Helvetica" pitchFamily="2" charset="0"/>
              </a:rPr>
              <a:t>If a company you worked at had adopted these policies and practices and </a:t>
            </a:r>
            <a:r>
              <a:rPr lang="en-US" b="1" u="sng" dirty="0">
                <a:latin typeface="Helvetica" pitchFamily="2" charset="0"/>
              </a:rPr>
              <a:t>X%</a:t>
            </a:r>
            <a:r>
              <a:rPr lang="en-US" dirty="0">
                <a:latin typeface="Helvetica" pitchFamily="2" charset="0"/>
              </a:rPr>
              <a:t> of the company's leadership were women, rate on a scale from 0 (not at all) to 10 (completely) how much would you trust the leaders of the company to enforce these policies and effectively combat sex discrimination in the workplace.</a:t>
            </a:r>
          </a:p>
          <a:p>
            <a:pPr marL="0" indent="0">
              <a:buNone/>
            </a:pPr>
            <a:endParaRPr lang="en-US" dirty="0">
              <a:latin typeface="Helvetica" pitchFamily="2" charset="0"/>
            </a:endParaRPr>
          </a:p>
          <a:p>
            <a:pPr marL="0" indent="0">
              <a:buNone/>
            </a:pPr>
            <a:endParaRPr lang="en-US" dirty="0">
              <a:latin typeface="Helvetica" pitchFamily="2" charset="0"/>
            </a:endParaRPr>
          </a:p>
          <a:p>
            <a:pPr marL="0" indent="0" algn="ctr">
              <a:buNone/>
            </a:pPr>
            <a:r>
              <a:rPr lang="en-US" i="1" dirty="0">
                <a:latin typeface="Helvetica" pitchFamily="2" charset="0"/>
              </a:rPr>
              <a:t>X% randomized to: none, 5, 15, 25, 35, 45, 55, 65, 75, 85</a:t>
            </a:r>
          </a:p>
        </p:txBody>
      </p:sp>
    </p:spTree>
    <p:extLst>
      <p:ext uri="{BB962C8B-B14F-4D97-AF65-F5344CB8AC3E}">
        <p14:creationId xmlns:p14="http://schemas.microsoft.com/office/powerpoint/2010/main" val="42917011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40ECA-BF2A-8149-90E5-1C06DC44F437}"/>
              </a:ext>
            </a:extLst>
          </p:cNvPr>
          <p:cNvSpPr>
            <a:spLocks noGrp="1"/>
          </p:cNvSpPr>
          <p:nvPr>
            <p:ph type="title"/>
          </p:nvPr>
        </p:nvSpPr>
        <p:spPr>
          <a:xfrm>
            <a:off x="339383" y="365126"/>
            <a:ext cx="11683217" cy="666506"/>
          </a:xfrm>
        </p:spPr>
        <p:txBody>
          <a:bodyPr>
            <a:normAutofit fontScale="90000"/>
          </a:bodyPr>
          <a:lstStyle/>
          <a:p>
            <a:r>
              <a:rPr lang="en-US" dirty="0"/>
              <a:t>Percent women leadership and trust in employer</a:t>
            </a:r>
          </a:p>
        </p:txBody>
      </p:sp>
      <p:pic>
        <p:nvPicPr>
          <p:cNvPr id="5" name="Picture 4">
            <a:extLst>
              <a:ext uri="{FF2B5EF4-FFF2-40B4-BE49-F238E27FC236}">
                <a16:creationId xmlns:a16="http://schemas.microsoft.com/office/drawing/2014/main" id="{36E59605-64DC-E246-8744-20B7C79D474F}"/>
              </a:ext>
            </a:extLst>
          </p:cNvPr>
          <p:cNvPicPr>
            <a:picLocks noChangeAspect="1"/>
          </p:cNvPicPr>
          <p:nvPr/>
        </p:nvPicPr>
        <p:blipFill>
          <a:blip r:embed="rId2"/>
          <a:stretch>
            <a:fillRect/>
          </a:stretch>
        </p:blipFill>
        <p:spPr>
          <a:xfrm>
            <a:off x="1468021" y="1031632"/>
            <a:ext cx="9425940" cy="5655564"/>
          </a:xfrm>
          <a:prstGeom prst="rect">
            <a:avLst/>
          </a:prstGeom>
        </p:spPr>
      </p:pic>
    </p:spTree>
    <p:extLst>
      <p:ext uri="{BB962C8B-B14F-4D97-AF65-F5344CB8AC3E}">
        <p14:creationId xmlns:p14="http://schemas.microsoft.com/office/powerpoint/2010/main" val="14744070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5C9F3-FEE0-3941-8CA0-8CD7369F0567}"/>
              </a:ext>
            </a:extLst>
          </p:cNvPr>
          <p:cNvSpPr>
            <a:spLocks noGrp="1"/>
          </p:cNvSpPr>
          <p:nvPr>
            <p:ph type="title"/>
          </p:nvPr>
        </p:nvSpPr>
        <p:spPr>
          <a:xfrm>
            <a:off x="838200" y="224448"/>
            <a:ext cx="10515600" cy="959583"/>
          </a:xfrm>
        </p:spPr>
        <p:txBody>
          <a:bodyPr/>
          <a:lstStyle/>
          <a:p>
            <a:r>
              <a:rPr lang="en-US" dirty="0"/>
              <a:t>Summary of preliminary results</a:t>
            </a:r>
          </a:p>
        </p:txBody>
      </p:sp>
      <p:sp>
        <p:nvSpPr>
          <p:cNvPr id="3" name="Content Placeholder 2">
            <a:extLst>
              <a:ext uri="{FF2B5EF4-FFF2-40B4-BE49-F238E27FC236}">
                <a16:creationId xmlns:a16="http://schemas.microsoft.com/office/drawing/2014/main" id="{C656FF58-DF83-7A47-88A5-D920C6B573FC}"/>
              </a:ext>
            </a:extLst>
          </p:cNvPr>
          <p:cNvSpPr>
            <a:spLocks noGrp="1"/>
          </p:cNvSpPr>
          <p:nvPr>
            <p:ph idx="1"/>
          </p:nvPr>
        </p:nvSpPr>
        <p:spPr>
          <a:xfrm>
            <a:off x="838200" y="1324708"/>
            <a:ext cx="10515600" cy="5369169"/>
          </a:xfrm>
        </p:spPr>
        <p:txBody>
          <a:bodyPr>
            <a:normAutofit fontScale="92500" lnSpcReduction="20000"/>
          </a:bodyPr>
          <a:lstStyle/>
          <a:p>
            <a:r>
              <a:rPr lang="en-US" dirty="0"/>
              <a:t>Partisan differences among women in stated likelihood of filing complaints with gov't in response to sex discrimination</a:t>
            </a:r>
          </a:p>
          <a:p>
            <a:pPr lvl="1"/>
            <a:r>
              <a:rPr lang="en-US" dirty="0"/>
              <a:t>Some evidence differences are more pronounced for sex discrimination scenarios that do NOT involve sexual predation</a:t>
            </a:r>
          </a:p>
          <a:p>
            <a:pPr lvl="1"/>
            <a:r>
              <a:rPr lang="en-US" dirty="0"/>
              <a:t>Democrats appear to be more sensitive to who is in power than Republicans</a:t>
            </a:r>
          </a:p>
          <a:p>
            <a:pPr lvl="1"/>
            <a:r>
              <a:rPr lang="en-US" dirty="0"/>
              <a:t>Results from Study 2 showing no partisan differences are hard to interpret</a:t>
            </a:r>
          </a:p>
          <a:p>
            <a:pPr lvl="1"/>
            <a:endParaRPr lang="en-US" dirty="0"/>
          </a:p>
          <a:p>
            <a:r>
              <a:rPr lang="en-US" dirty="0"/>
              <a:t>Descriptive norms interventions appear to have effects on the stated intentions of Republican women</a:t>
            </a:r>
          </a:p>
          <a:p>
            <a:pPr lvl="1"/>
            <a:r>
              <a:rPr lang="en-US" dirty="0"/>
              <a:t>Scenarios w/ sexual predation: partisan descriptive norms depress legal mobilization</a:t>
            </a:r>
          </a:p>
          <a:p>
            <a:pPr lvl="1"/>
            <a:r>
              <a:rPr lang="en-US" dirty="0"/>
              <a:t>Scenarios w/ no sexual predation: gendered descriptive norms depress legal mobilization</a:t>
            </a:r>
          </a:p>
          <a:p>
            <a:pPr lvl="1"/>
            <a:endParaRPr lang="en-US" dirty="0"/>
          </a:p>
          <a:p>
            <a:r>
              <a:rPr lang="en-US" dirty="0"/>
              <a:t>Given importance of HR as a non-legal avenue of recourse, more descriptive representation (women in company leadership) matters and affects trust in employer to enforce non-discrimination policies &amp; combat sex discrimination</a:t>
            </a:r>
          </a:p>
        </p:txBody>
      </p:sp>
    </p:spTree>
    <p:extLst>
      <p:ext uri="{BB962C8B-B14F-4D97-AF65-F5344CB8AC3E}">
        <p14:creationId xmlns:p14="http://schemas.microsoft.com/office/powerpoint/2010/main" val="2648241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EA363-F0F9-5743-A98E-015E49E5083E}"/>
              </a:ext>
            </a:extLst>
          </p:cNvPr>
          <p:cNvSpPr>
            <a:spLocks noGrp="1"/>
          </p:cNvSpPr>
          <p:nvPr>
            <p:ph type="title"/>
          </p:nvPr>
        </p:nvSpPr>
        <p:spPr/>
        <p:txBody>
          <a:bodyPr/>
          <a:lstStyle/>
          <a:p>
            <a:r>
              <a:rPr lang="en-US" dirty="0"/>
              <a:t>Legal mobilization</a:t>
            </a:r>
          </a:p>
        </p:txBody>
      </p:sp>
      <p:sp>
        <p:nvSpPr>
          <p:cNvPr id="3" name="Content Placeholder 2">
            <a:extLst>
              <a:ext uri="{FF2B5EF4-FFF2-40B4-BE49-F238E27FC236}">
                <a16:creationId xmlns:a16="http://schemas.microsoft.com/office/drawing/2014/main" id="{3106BCD2-FE72-D641-AC0F-DCA5C798BEC7}"/>
              </a:ext>
            </a:extLst>
          </p:cNvPr>
          <p:cNvSpPr>
            <a:spLocks noGrp="1"/>
          </p:cNvSpPr>
          <p:nvPr>
            <p:ph idx="1"/>
          </p:nvPr>
        </p:nvSpPr>
        <p:spPr/>
        <p:txBody>
          <a:bodyPr/>
          <a:lstStyle/>
          <a:p>
            <a:pPr marL="0" indent="0">
              <a:buNone/>
            </a:pPr>
            <a:r>
              <a:rPr lang="en-US" sz="4000" dirty="0"/>
              <a:t>"social processes through which individuals</a:t>
            </a:r>
            <a:r>
              <a:rPr lang="en-US" sz="4000" u="sng" dirty="0"/>
              <a:t> define problems as potential rights violations</a:t>
            </a:r>
            <a:r>
              <a:rPr lang="en-US" sz="4000" dirty="0"/>
              <a:t> and </a:t>
            </a:r>
            <a:r>
              <a:rPr lang="en-US" sz="4000" u="sng" dirty="0"/>
              <a:t>decide to take action within and/or outside the legal system to seek redress</a:t>
            </a:r>
            <a:r>
              <a:rPr lang="en-US" sz="4000" dirty="0"/>
              <a:t> for those violations"</a:t>
            </a:r>
          </a:p>
          <a:p>
            <a:pPr marL="0" indent="0">
              <a:buNone/>
            </a:pPr>
            <a:endParaRPr lang="en-US" dirty="0"/>
          </a:p>
          <a:p>
            <a:pPr marL="0" indent="0" algn="r">
              <a:buNone/>
            </a:pPr>
            <a:r>
              <a:rPr lang="en-US" dirty="0"/>
              <a:t>-- Morrill, Edelman, Tyson, and Arum, </a:t>
            </a:r>
            <a:r>
              <a:rPr lang="en-US" i="1" dirty="0"/>
              <a:t>Law &amp; Society Review</a:t>
            </a:r>
            <a:r>
              <a:rPr lang="en-US" dirty="0"/>
              <a:t>, 2010</a:t>
            </a:r>
          </a:p>
        </p:txBody>
      </p:sp>
    </p:spTree>
    <p:extLst>
      <p:ext uri="{BB962C8B-B14F-4D97-AF65-F5344CB8AC3E}">
        <p14:creationId xmlns:p14="http://schemas.microsoft.com/office/powerpoint/2010/main" val="19832227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26709-74C2-9345-AC91-8E57368E7D9E}"/>
              </a:ext>
            </a:extLst>
          </p:cNvPr>
          <p:cNvSpPr>
            <a:spLocks noGrp="1"/>
          </p:cNvSpPr>
          <p:nvPr>
            <p:ph type="title"/>
          </p:nvPr>
        </p:nvSpPr>
        <p:spPr>
          <a:xfrm>
            <a:off x="838200" y="365125"/>
            <a:ext cx="10515600" cy="5859829"/>
          </a:xfrm>
        </p:spPr>
        <p:txBody>
          <a:bodyPr/>
          <a:lstStyle/>
          <a:p>
            <a:r>
              <a:rPr lang="en-US" dirty="0"/>
              <a:t>Thank you!</a:t>
            </a:r>
            <a:br>
              <a:rPr lang="en-US" dirty="0"/>
            </a:br>
            <a:br>
              <a:rPr lang="en-US" dirty="0"/>
            </a:br>
            <a:r>
              <a:rPr lang="en-US" sz="2500" dirty="0" err="1"/>
              <a:t>albert.fang@yale.edu</a:t>
            </a:r>
            <a:endParaRPr lang="en-US" sz="2500" dirty="0"/>
          </a:p>
        </p:txBody>
      </p:sp>
    </p:spTree>
    <p:extLst>
      <p:ext uri="{BB962C8B-B14F-4D97-AF65-F5344CB8AC3E}">
        <p14:creationId xmlns:p14="http://schemas.microsoft.com/office/powerpoint/2010/main" val="30000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645A-139D-2049-B295-50501ED1CC44}"/>
              </a:ext>
            </a:extLst>
          </p:cNvPr>
          <p:cNvSpPr>
            <a:spLocks noGrp="1"/>
          </p:cNvSpPr>
          <p:nvPr>
            <p:ph type="title"/>
          </p:nvPr>
        </p:nvSpPr>
        <p:spPr/>
        <p:txBody>
          <a:bodyPr/>
          <a:lstStyle/>
          <a:p>
            <a:r>
              <a:rPr lang="en-US" dirty="0"/>
              <a:t>Legal mobilization as a </a:t>
            </a:r>
            <a:r>
              <a:rPr lang="en-US" u="sng" dirty="0"/>
              <a:t>political</a:t>
            </a:r>
            <a:r>
              <a:rPr lang="en-US" dirty="0"/>
              <a:t> act</a:t>
            </a:r>
            <a:endParaRPr lang="en-US" u="sng" dirty="0"/>
          </a:p>
        </p:txBody>
      </p:sp>
      <p:sp>
        <p:nvSpPr>
          <p:cNvPr id="3" name="Content Placeholder 2">
            <a:extLst>
              <a:ext uri="{FF2B5EF4-FFF2-40B4-BE49-F238E27FC236}">
                <a16:creationId xmlns:a16="http://schemas.microsoft.com/office/drawing/2014/main" id="{BF0F0254-66C1-1649-A0D6-F59592E69A55}"/>
              </a:ext>
            </a:extLst>
          </p:cNvPr>
          <p:cNvSpPr>
            <a:spLocks noGrp="1"/>
          </p:cNvSpPr>
          <p:nvPr>
            <p:ph idx="1"/>
          </p:nvPr>
        </p:nvSpPr>
        <p:spPr>
          <a:xfrm>
            <a:off x="838200" y="1825625"/>
            <a:ext cx="10515600" cy="4610344"/>
          </a:xfrm>
        </p:spPr>
        <p:txBody>
          <a:bodyPr>
            <a:normAutofit lnSpcReduction="10000"/>
          </a:bodyPr>
          <a:lstStyle/>
          <a:p>
            <a:r>
              <a:rPr lang="en-US" dirty="0"/>
              <a:t>Political identities and ideologies may shape:</a:t>
            </a:r>
          </a:p>
          <a:p>
            <a:pPr lvl="1"/>
            <a:r>
              <a:rPr lang="en-US" dirty="0"/>
              <a:t>Perception of an experience as rights violation / problem requiring redress</a:t>
            </a:r>
          </a:p>
          <a:p>
            <a:pPr lvl="1"/>
            <a:r>
              <a:rPr lang="en-US" dirty="0"/>
              <a:t>Beliefs about who the law actually benefits / harms</a:t>
            </a:r>
          </a:p>
          <a:p>
            <a:pPr lvl="1"/>
            <a:r>
              <a:rPr lang="en-US" dirty="0"/>
              <a:t>Belief that rights are legitimized by the state</a:t>
            </a:r>
          </a:p>
          <a:p>
            <a:pPr lvl="1"/>
            <a:r>
              <a:rPr lang="en-US" dirty="0"/>
              <a:t>Belief that rights should be vindicated through a particular channel</a:t>
            </a:r>
          </a:p>
          <a:p>
            <a:pPr lvl="1"/>
            <a:r>
              <a:rPr lang="en-US" dirty="0"/>
              <a:t>Perception that a strategy to redress a rights violation will be</a:t>
            </a:r>
          </a:p>
          <a:p>
            <a:pPr lvl="2"/>
            <a:r>
              <a:rPr lang="en-US" dirty="0"/>
              <a:t>procedurally fair</a:t>
            </a:r>
          </a:p>
          <a:p>
            <a:pPr lvl="2"/>
            <a:r>
              <a:rPr lang="en-US" dirty="0"/>
              <a:t>result in a desirable outcome</a:t>
            </a:r>
          </a:p>
          <a:p>
            <a:pPr lvl="2"/>
            <a:r>
              <a:rPr lang="en-US" dirty="0"/>
              <a:t>costly</a:t>
            </a:r>
          </a:p>
          <a:p>
            <a:endParaRPr lang="en-US" dirty="0"/>
          </a:p>
          <a:p>
            <a:r>
              <a:rPr lang="en-US" dirty="0"/>
              <a:t>Choice to pursue </a:t>
            </a:r>
            <a:r>
              <a:rPr lang="en-US" u="sng" dirty="0"/>
              <a:t>legal</a:t>
            </a:r>
            <a:r>
              <a:rPr lang="en-US" dirty="0"/>
              <a:t> recourse (as opposed to non-legal alternatives) is arguably also a political decision</a:t>
            </a:r>
          </a:p>
        </p:txBody>
      </p:sp>
    </p:spTree>
    <p:extLst>
      <p:ext uri="{BB962C8B-B14F-4D97-AF65-F5344CB8AC3E}">
        <p14:creationId xmlns:p14="http://schemas.microsoft.com/office/powerpoint/2010/main" val="134214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645A-139D-2049-B295-50501ED1CC44}"/>
              </a:ext>
            </a:extLst>
          </p:cNvPr>
          <p:cNvSpPr>
            <a:spLocks noGrp="1"/>
          </p:cNvSpPr>
          <p:nvPr>
            <p:ph type="title"/>
          </p:nvPr>
        </p:nvSpPr>
        <p:spPr/>
        <p:txBody>
          <a:bodyPr>
            <a:normAutofit/>
          </a:bodyPr>
          <a:lstStyle/>
          <a:p>
            <a:r>
              <a:rPr lang="en-US" dirty="0"/>
              <a:t>Observing discrimination &amp; responses to discrimination are empirically challenging</a:t>
            </a:r>
            <a:endParaRPr lang="en-US" u="sng" dirty="0"/>
          </a:p>
        </p:txBody>
      </p:sp>
      <p:sp>
        <p:nvSpPr>
          <p:cNvPr id="3" name="Content Placeholder 2">
            <a:extLst>
              <a:ext uri="{FF2B5EF4-FFF2-40B4-BE49-F238E27FC236}">
                <a16:creationId xmlns:a16="http://schemas.microsoft.com/office/drawing/2014/main" id="{BF0F0254-66C1-1649-A0D6-F59592E69A55}"/>
              </a:ext>
            </a:extLst>
          </p:cNvPr>
          <p:cNvSpPr>
            <a:spLocks noGrp="1"/>
          </p:cNvSpPr>
          <p:nvPr>
            <p:ph idx="1"/>
          </p:nvPr>
        </p:nvSpPr>
        <p:spPr>
          <a:xfrm>
            <a:off x="838200" y="1825625"/>
            <a:ext cx="10515600" cy="4762744"/>
          </a:xfrm>
        </p:spPr>
        <p:txBody>
          <a:bodyPr>
            <a:normAutofit/>
          </a:bodyPr>
          <a:lstStyle/>
          <a:p>
            <a:endParaRPr lang="en-US" dirty="0"/>
          </a:p>
          <a:p>
            <a:r>
              <a:rPr lang="en-US" dirty="0"/>
              <a:t>Empirical research mostly conditions on a complaint being filed</a:t>
            </a:r>
          </a:p>
          <a:p>
            <a:endParaRPr lang="en-US" dirty="0"/>
          </a:p>
          <a:p>
            <a:pPr lvl="1"/>
            <a:r>
              <a:rPr lang="en-US" dirty="0"/>
              <a:t>Qualitative work: mostly interviews with complainants and plaintiffs</a:t>
            </a:r>
          </a:p>
          <a:p>
            <a:pPr lvl="1"/>
            <a:r>
              <a:rPr lang="en-US" dirty="0"/>
              <a:t>Quantitative work: mostly examine the distribution of charge types (e.g., of EEO filings)</a:t>
            </a:r>
          </a:p>
          <a:p>
            <a:pPr lvl="1"/>
            <a:endParaRPr lang="en-US" dirty="0"/>
          </a:p>
          <a:p>
            <a:pPr lvl="1"/>
            <a:r>
              <a:rPr lang="en-US" b="1" dirty="0">
                <a:latin typeface="Helvetica" pitchFamily="2" charset="0"/>
              </a:rPr>
              <a:t>WE NEED TO ASK: Conditional on </a:t>
            </a:r>
            <a:r>
              <a:rPr lang="en-US" b="1" u="sng" dirty="0">
                <a:latin typeface="Helvetica" pitchFamily="2" charset="0"/>
              </a:rPr>
              <a:t>experiencing</a:t>
            </a:r>
            <a:r>
              <a:rPr lang="en-US" b="1" dirty="0">
                <a:latin typeface="Helvetica" pitchFamily="2" charset="0"/>
              </a:rPr>
              <a:t> discrimination, how does one respond and why?</a:t>
            </a:r>
          </a:p>
          <a:p>
            <a:pPr marL="457200" lvl="1" indent="0">
              <a:buNone/>
            </a:pPr>
            <a:endParaRPr lang="en-US" dirty="0"/>
          </a:p>
        </p:txBody>
      </p:sp>
    </p:spTree>
    <p:extLst>
      <p:ext uri="{BB962C8B-B14F-4D97-AF65-F5344CB8AC3E}">
        <p14:creationId xmlns:p14="http://schemas.microsoft.com/office/powerpoint/2010/main" val="1385669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645A-139D-2049-B295-50501ED1CC44}"/>
              </a:ext>
            </a:extLst>
          </p:cNvPr>
          <p:cNvSpPr>
            <a:spLocks noGrp="1"/>
          </p:cNvSpPr>
          <p:nvPr>
            <p:ph type="title"/>
          </p:nvPr>
        </p:nvSpPr>
        <p:spPr/>
        <p:txBody>
          <a:bodyPr>
            <a:normAutofit/>
          </a:bodyPr>
          <a:lstStyle/>
          <a:p>
            <a:r>
              <a:rPr lang="en-US" dirty="0"/>
              <a:t>Observing discrimination &amp; responses to discrimination are empirically challenging</a:t>
            </a:r>
            <a:endParaRPr lang="en-US" u="sng" dirty="0"/>
          </a:p>
        </p:txBody>
      </p:sp>
      <p:sp>
        <p:nvSpPr>
          <p:cNvPr id="3" name="Content Placeholder 2">
            <a:extLst>
              <a:ext uri="{FF2B5EF4-FFF2-40B4-BE49-F238E27FC236}">
                <a16:creationId xmlns:a16="http://schemas.microsoft.com/office/drawing/2014/main" id="{BF0F0254-66C1-1649-A0D6-F59592E69A55}"/>
              </a:ext>
            </a:extLst>
          </p:cNvPr>
          <p:cNvSpPr>
            <a:spLocks noGrp="1"/>
          </p:cNvSpPr>
          <p:nvPr>
            <p:ph idx="1"/>
          </p:nvPr>
        </p:nvSpPr>
        <p:spPr>
          <a:xfrm>
            <a:off x="838200" y="1825625"/>
            <a:ext cx="10515600" cy="4762744"/>
          </a:xfrm>
        </p:spPr>
        <p:txBody>
          <a:bodyPr>
            <a:normAutofit/>
          </a:bodyPr>
          <a:lstStyle/>
          <a:p>
            <a:endParaRPr lang="en-US" dirty="0"/>
          </a:p>
          <a:p>
            <a:r>
              <a:rPr lang="en-US" dirty="0"/>
              <a:t>Survey data</a:t>
            </a:r>
          </a:p>
          <a:p>
            <a:pPr lvl="1"/>
            <a:r>
              <a:rPr lang="en-US" dirty="0"/>
              <a:t>Most questions are about perceptions of and attitudes about sexual harassment</a:t>
            </a:r>
          </a:p>
          <a:p>
            <a:pPr lvl="1"/>
            <a:r>
              <a:rPr lang="en-US" dirty="0"/>
              <a:t>Very few questions about legal mobilization or about perceptions of the law, government, and other non-legal compliance institutions</a:t>
            </a:r>
          </a:p>
          <a:p>
            <a:pPr lvl="2"/>
            <a:r>
              <a:rPr lang="en-US" dirty="0"/>
              <a:t>Comprehensive search of Roper Center </a:t>
            </a:r>
            <a:r>
              <a:rPr lang="en-US" dirty="0" err="1"/>
              <a:t>iPOLL</a:t>
            </a:r>
            <a:r>
              <a:rPr lang="en-US" dirty="0"/>
              <a:t> public poll database yielded over 4000 questions about sex discrimination or sexual harassment</a:t>
            </a:r>
          </a:p>
          <a:p>
            <a:pPr lvl="2"/>
            <a:r>
              <a:rPr lang="en-US" dirty="0"/>
              <a:t>Only 16 (!) were remotely related to legal mobilization</a:t>
            </a:r>
          </a:p>
        </p:txBody>
      </p:sp>
    </p:spTree>
    <p:extLst>
      <p:ext uri="{BB962C8B-B14F-4D97-AF65-F5344CB8AC3E}">
        <p14:creationId xmlns:p14="http://schemas.microsoft.com/office/powerpoint/2010/main" val="4207749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645A-139D-2049-B295-50501ED1CC44}"/>
              </a:ext>
            </a:extLst>
          </p:cNvPr>
          <p:cNvSpPr>
            <a:spLocks noGrp="1"/>
          </p:cNvSpPr>
          <p:nvPr>
            <p:ph type="title"/>
          </p:nvPr>
        </p:nvSpPr>
        <p:spPr/>
        <p:txBody>
          <a:bodyPr>
            <a:normAutofit/>
          </a:bodyPr>
          <a:lstStyle/>
          <a:p>
            <a:r>
              <a:rPr lang="en-US" dirty="0"/>
              <a:t>Overall approach</a:t>
            </a:r>
          </a:p>
        </p:txBody>
      </p:sp>
      <p:sp>
        <p:nvSpPr>
          <p:cNvPr id="3" name="Content Placeholder 2">
            <a:extLst>
              <a:ext uri="{FF2B5EF4-FFF2-40B4-BE49-F238E27FC236}">
                <a16:creationId xmlns:a16="http://schemas.microsoft.com/office/drawing/2014/main" id="{BF0F0254-66C1-1649-A0D6-F59592E69A55}"/>
              </a:ext>
            </a:extLst>
          </p:cNvPr>
          <p:cNvSpPr>
            <a:spLocks noGrp="1"/>
          </p:cNvSpPr>
          <p:nvPr>
            <p:ph idx="1"/>
          </p:nvPr>
        </p:nvSpPr>
        <p:spPr>
          <a:xfrm>
            <a:off x="838200" y="1690688"/>
            <a:ext cx="10515600" cy="4762744"/>
          </a:xfrm>
        </p:spPr>
        <p:txBody>
          <a:bodyPr>
            <a:normAutofit lnSpcReduction="10000"/>
          </a:bodyPr>
          <a:lstStyle/>
          <a:p>
            <a:r>
              <a:rPr lang="en-US" dirty="0"/>
              <a:t>Survey-based questions and experiments</a:t>
            </a:r>
          </a:p>
          <a:p>
            <a:pPr lvl="1"/>
            <a:r>
              <a:rPr lang="en-US" dirty="0"/>
              <a:t>People are asked to consider hypothetical scenarios and are asked about what they think about them and what they </a:t>
            </a:r>
            <a:r>
              <a:rPr lang="en-US" i="1" dirty="0"/>
              <a:t>would do</a:t>
            </a:r>
          </a:p>
          <a:p>
            <a:pPr lvl="1"/>
            <a:r>
              <a:rPr lang="en-US" dirty="0"/>
              <a:t>Focus on partisan differences – coarse first-cut approach. Analyses of detailed self-identification and ideological differences from pilot data in progress</a:t>
            </a:r>
          </a:p>
          <a:p>
            <a:r>
              <a:rPr lang="en-US" dirty="0"/>
              <a:t>Drawbacks:</a:t>
            </a:r>
          </a:p>
          <a:p>
            <a:pPr lvl="1"/>
            <a:r>
              <a:rPr lang="en-US" dirty="0"/>
              <a:t>Stated intentions are not actual behavior</a:t>
            </a:r>
          </a:p>
          <a:p>
            <a:pPr lvl="1"/>
            <a:r>
              <a:rPr lang="en-US" dirty="0"/>
              <a:t>Social desirability bias and sensitive questions create measurement error</a:t>
            </a:r>
          </a:p>
          <a:p>
            <a:r>
              <a:rPr lang="en-US" dirty="0"/>
              <a:t>Advantages:</a:t>
            </a:r>
          </a:p>
          <a:p>
            <a:pPr lvl="1"/>
            <a:r>
              <a:rPr lang="en-US" dirty="0"/>
              <a:t>Having people consider hypothetical situations is still useful</a:t>
            </a:r>
          </a:p>
          <a:p>
            <a:pPr lvl="1"/>
            <a:r>
              <a:rPr lang="en-US" dirty="0"/>
              <a:t>Better able to understand what's going on in people's heads</a:t>
            </a:r>
          </a:p>
          <a:p>
            <a:pPr lvl="1"/>
            <a:r>
              <a:rPr lang="en-US" dirty="0"/>
              <a:t>Avoids problem of conditioning on complaints/lawsuits</a:t>
            </a:r>
          </a:p>
        </p:txBody>
      </p:sp>
    </p:spTree>
    <p:extLst>
      <p:ext uri="{BB962C8B-B14F-4D97-AF65-F5344CB8AC3E}">
        <p14:creationId xmlns:p14="http://schemas.microsoft.com/office/powerpoint/2010/main" val="1302443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05974-ECC7-9A4E-B637-AACC47E9A690}"/>
              </a:ext>
            </a:extLst>
          </p:cNvPr>
          <p:cNvSpPr>
            <a:spLocks noGrp="1"/>
          </p:cNvSpPr>
          <p:nvPr>
            <p:ph type="title"/>
          </p:nvPr>
        </p:nvSpPr>
        <p:spPr/>
        <p:txBody>
          <a:bodyPr/>
          <a:lstStyle/>
          <a:p>
            <a:r>
              <a:rPr lang="en-US" dirty="0"/>
              <a:t>Main questions &amp; roadmap</a:t>
            </a:r>
          </a:p>
        </p:txBody>
      </p:sp>
      <p:sp>
        <p:nvSpPr>
          <p:cNvPr id="3" name="Content Placeholder 2">
            <a:extLst>
              <a:ext uri="{FF2B5EF4-FFF2-40B4-BE49-F238E27FC236}">
                <a16:creationId xmlns:a16="http://schemas.microsoft.com/office/drawing/2014/main" id="{6459DBFD-A573-E34A-A482-B77FDBD2B059}"/>
              </a:ext>
            </a:extLst>
          </p:cNvPr>
          <p:cNvSpPr>
            <a:spLocks noGrp="1"/>
          </p:cNvSpPr>
          <p:nvPr>
            <p:ph idx="1"/>
          </p:nvPr>
        </p:nvSpPr>
        <p:spPr/>
        <p:txBody>
          <a:bodyPr>
            <a:normAutofit fontScale="92500" lnSpcReduction="10000"/>
          </a:bodyPr>
          <a:lstStyle/>
          <a:p>
            <a:pPr marL="514350" indent="-514350">
              <a:buFont typeface="+mj-lt"/>
              <a:buAutoNum type="arabicPeriod"/>
            </a:pPr>
            <a:r>
              <a:rPr lang="en-US" dirty="0"/>
              <a:t>Is there a partisan gap in legal mobilization strategies in response to sex discrimination among women?</a:t>
            </a:r>
          </a:p>
          <a:p>
            <a:pPr marL="514350" indent="-514350">
              <a:buFont typeface="+mj-lt"/>
              <a:buAutoNum type="arabicPeriod"/>
            </a:pPr>
            <a:endParaRPr lang="en-US" dirty="0"/>
          </a:p>
          <a:p>
            <a:pPr marL="514350" indent="-514350">
              <a:buFont typeface="+mj-lt"/>
              <a:buAutoNum type="arabicPeriod"/>
            </a:pPr>
            <a:r>
              <a:rPr lang="en-US" dirty="0"/>
              <a:t>What might increase the stated likelihood of pursuing legal mobilization in response to sex discrimination among women?</a:t>
            </a:r>
          </a:p>
          <a:p>
            <a:pPr marL="514350" indent="-514350">
              <a:buFont typeface="+mj-lt"/>
              <a:buAutoNum type="arabicPeriod"/>
            </a:pPr>
            <a:endParaRPr lang="en-US" dirty="0"/>
          </a:p>
          <a:p>
            <a:pPr marL="514350" indent="-514350">
              <a:buFont typeface="+mj-lt"/>
              <a:buAutoNum type="arabicPeriod"/>
            </a:pPr>
            <a:endParaRPr lang="en-US" dirty="0"/>
          </a:p>
          <a:p>
            <a:pPr marL="0" indent="0" algn="ctr">
              <a:buNone/>
            </a:pPr>
            <a:r>
              <a:rPr lang="en-US" b="1" u="sng" dirty="0">
                <a:latin typeface="Helvetica" pitchFamily="2" charset="0"/>
              </a:rPr>
              <a:t>Today's focus: </a:t>
            </a:r>
          </a:p>
          <a:p>
            <a:pPr marL="0" indent="0" algn="ctr">
              <a:buNone/>
            </a:pPr>
            <a:r>
              <a:rPr lang="en-US" b="1" dirty="0">
                <a:latin typeface="Helvetica" pitchFamily="2" charset="0"/>
              </a:rPr>
              <a:t>Results from a series of empirical pilot studies</a:t>
            </a:r>
          </a:p>
          <a:p>
            <a:pPr marL="0" indent="0" algn="ctr">
              <a:buNone/>
            </a:pPr>
            <a:r>
              <a:rPr lang="en-US" b="1" dirty="0">
                <a:latin typeface="Helvetica" pitchFamily="2" charset="0"/>
              </a:rPr>
              <a:t>that begin to answer these questions.</a:t>
            </a:r>
          </a:p>
        </p:txBody>
      </p:sp>
    </p:spTree>
    <p:extLst>
      <p:ext uri="{BB962C8B-B14F-4D97-AF65-F5344CB8AC3E}">
        <p14:creationId xmlns:p14="http://schemas.microsoft.com/office/powerpoint/2010/main" val="23807911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1568</TotalTime>
  <Words>1977</Words>
  <Application>Microsoft Macintosh PowerPoint</Application>
  <PresentationFormat>Widescreen</PresentationFormat>
  <Paragraphs>230</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Helvetica</vt:lpstr>
      <vt:lpstr>Office Theme</vt:lpstr>
      <vt:lpstr>Understanding and Reducing Partisan Gaps in Legal Mobilization in Response to Sex Discrimination among Women </vt:lpstr>
      <vt:lpstr>Motivation</vt:lpstr>
      <vt:lpstr>People have rights but often don't make use of them if rights are violated</vt:lpstr>
      <vt:lpstr>Legal mobilization</vt:lpstr>
      <vt:lpstr>Legal mobilization as a political act</vt:lpstr>
      <vt:lpstr>Observing discrimination &amp; responses to discrimination are empirically challenging</vt:lpstr>
      <vt:lpstr>Observing discrimination &amp; responses to discrimination are empirically challenging</vt:lpstr>
      <vt:lpstr>Overall approach</vt:lpstr>
      <vt:lpstr>Main questions &amp; roadmap</vt:lpstr>
      <vt:lpstr>Is there a partisan gap in legal mobilization strategies in response to sex discrimination among women?</vt:lpstr>
      <vt:lpstr>Study 1: Vignette experiment</vt:lpstr>
      <vt:lpstr>Study 1: Vignette experiment setup</vt:lpstr>
      <vt:lpstr>PowerPoint Presentation</vt:lpstr>
      <vt:lpstr>PowerPoint Presentation</vt:lpstr>
      <vt:lpstr>PowerPoint Presentation</vt:lpstr>
      <vt:lpstr>Stated likelihood of filing a formal gov't complaint</vt:lpstr>
      <vt:lpstr>Believes gov't unwilling to enforce law for women</vt:lpstr>
      <vt:lpstr>Believes process would be fair and just</vt:lpstr>
      <vt:lpstr>Would like ultimate result from filing complaint</vt:lpstr>
      <vt:lpstr>Estimated time and effort required to file complaint</vt:lpstr>
      <vt:lpstr>Stated likelihood of filing complaint with HR</vt:lpstr>
      <vt:lpstr>Stated likelihood of suing employer &amp; discriminators</vt:lpstr>
      <vt:lpstr>Study 1: Summary</vt:lpstr>
      <vt:lpstr>What about sex discrimination incidents that involve sexual predation?</vt:lpstr>
      <vt:lpstr>More Pilot Studies: Data</vt:lpstr>
      <vt:lpstr>Study 2: Effect of sex discrimination scenario type (predation vs not) on legal mobilization</vt:lpstr>
      <vt:lpstr>Study 2: Effect of sex discrimination scenario type (predation vs not) on legal mobilization</vt:lpstr>
      <vt:lpstr>Effect of scenario type on likelihood of pursuing strategy</vt:lpstr>
      <vt:lpstr>What might increase the stated likelihood of pursuing legal mobilization in response to sex discrimination among women? </vt:lpstr>
      <vt:lpstr>Study 3: Descriptive norms and legal mobilization</vt:lpstr>
      <vt:lpstr>Study 3: Descriptive norms and legal mobilization</vt:lpstr>
      <vt:lpstr>Attitudes about gov't role in gender equity</vt:lpstr>
      <vt:lpstr>Attitudes about gov't role in gender equity</vt:lpstr>
      <vt:lpstr>Descriptive norms and legal mobilization (Scenarios involving sexual predation)</vt:lpstr>
      <vt:lpstr>Descriptive norms and legal mobilization (Scenarios involving no sexual predation – i.e., promotion discrimination)</vt:lpstr>
      <vt:lpstr>What about institutional changes in the workplace?</vt:lpstr>
      <vt:lpstr>Study 4: Women leaders and trust</vt:lpstr>
      <vt:lpstr>Percent women leadership and trust in employer</vt:lpstr>
      <vt:lpstr>Summary of preliminary results</vt:lpstr>
      <vt:lpstr>Thank you!  albert.fang@yale.edu</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Reducing Partisan Gaps in Legal Mobilization in Response to Sex Discrimination among Women </dc:title>
  <dc:creator/>
  <cp:lastModifiedBy/>
  <cp:revision>46</cp:revision>
  <dcterms:created xsi:type="dcterms:W3CDTF">2018-05-01T03:12:15Z</dcterms:created>
  <dcterms:modified xsi:type="dcterms:W3CDTF">2018-05-02T05:21:47Z</dcterms:modified>
</cp:coreProperties>
</file>