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p:restoredTop sz="94643"/>
  </p:normalViewPr>
  <p:slideViewPr>
    <p:cSldViewPr snapToGrid="0" snapToObjects="1">
      <p:cViewPr varScale="1">
        <p:scale>
          <a:sx n="115" d="100"/>
          <a:sy n="115" d="100"/>
        </p:scale>
        <p:origin x="1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$73K annual salary in today’s money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Shape 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Shape 50"/>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Shape 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Shape 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Shape 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Shape 40"/>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Shape 4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Shape 4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80150" y="876475"/>
            <a:ext cx="8183700" cy="147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Black Women, Reproductive Labor and the Meaning of Freedom</a:t>
            </a:r>
            <a:endParaRPr/>
          </a:p>
        </p:txBody>
      </p:sp>
      <p:sp>
        <p:nvSpPr>
          <p:cNvPr id="59" name="Shape 59"/>
          <p:cNvSpPr txBox="1">
            <a:spLocks noGrp="1"/>
          </p:cNvSpPr>
          <p:nvPr>
            <p:ph type="subTitle" idx="1"/>
          </p:nvPr>
        </p:nvSpPr>
        <p:spPr>
          <a:xfrm>
            <a:off x="480150" y="3754075"/>
            <a:ext cx="8183700" cy="861000"/>
          </a:xfrm>
          <a:prstGeom prst="rect">
            <a:avLst/>
          </a:prstGeom>
        </p:spPr>
        <p:txBody>
          <a:bodyPr spcFirstLastPara="1" wrap="square" lIns="91425" tIns="91425" rIns="91425" bIns="91425" anchor="t" anchorCtr="0">
            <a:noAutofit/>
          </a:bodyPr>
          <a:lstStyle/>
          <a:p>
            <a:pPr marL="0" lvl="0" indent="0" algn="r">
              <a:spcBef>
                <a:spcPts val="0"/>
              </a:spcBef>
              <a:spcAft>
                <a:spcPts val="0"/>
              </a:spcAft>
              <a:buNone/>
            </a:pPr>
            <a:r>
              <a:rPr lang="en" b="1">
                <a:solidFill>
                  <a:srgbClr val="000000"/>
                </a:solidFill>
              </a:rPr>
              <a:t>Alexis Williams</a:t>
            </a:r>
            <a:endParaRPr b="1">
              <a:solidFill>
                <a:srgbClr val="000000"/>
              </a:solidFill>
            </a:endParaRPr>
          </a:p>
          <a:p>
            <a:pPr marL="0" lvl="0" indent="0" algn="r">
              <a:spcBef>
                <a:spcPts val="0"/>
              </a:spcBef>
              <a:spcAft>
                <a:spcPts val="0"/>
              </a:spcAft>
              <a:buNone/>
            </a:pPr>
            <a:r>
              <a:rPr lang="en" b="1">
                <a:solidFill>
                  <a:srgbClr val="000000"/>
                </a:solidFill>
              </a:rPr>
              <a:t>May 2018</a:t>
            </a:r>
            <a:endParaRPr b="1">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311700" y="445025"/>
            <a:ext cx="4084500" cy="100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Black Women and Women’s Lib</a:t>
            </a:r>
            <a:endParaRPr sz="2400"/>
          </a:p>
        </p:txBody>
      </p:sp>
      <p:sp>
        <p:nvSpPr>
          <p:cNvPr id="125" name="Shape 125"/>
          <p:cNvSpPr txBox="1">
            <a:spLocks noGrp="1"/>
          </p:cNvSpPr>
          <p:nvPr>
            <p:ph type="body" idx="4294967295"/>
          </p:nvPr>
        </p:nvSpPr>
        <p:spPr>
          <a:xfrm>
            <a:off x="311700" y="1630600"/>
            <a:ext cx="4084500" cy="3156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dirty="0"/>
              <a:t>Male </a:t>
            </a:r>
            <a:r>
              <a:rPr lang="en" sz="2400" dirty="0" smtClean="0"/>
              <a:t>Chauvinism </a:t>
            </a:r>
            <a:r>
              <a:rPr lang="en" sz="2400" dirty="0"/>
              <a:t>in Black Power</a:t>
            </a:r>
            <a:endParaRPr sz="2400" dirty="0"/>
          </a:p>
          <a:p>
            <a:pPr marL="457200" lvl="0" indent="-381000" rtl="0">
              <a:spcBef>
                <a:spcPts val="0"/>
              </a:spcBef>
              <a:spcAft>
                <a:spcPts val="0"/>
              </a:spcAft>
              <a:buSzPts val="2400"/>
              <a:buChar char="●"/>
            </a:pPr>
            <a:r>
              <a:rPr lang="en" sz="2400" dirty="0"/>
              <a:t>Priorities within the Women’s Movement</a:t>
            </a:r>
            <a:endParaRPr sz="2400" dirty="0"/>
          </a:p>
          <a:p>
            <a:pPr marL="457200" lvl="0" indent="-381000" rtl="0">
              <a:spcBef>
                <a:spcPts val="0"/>
              </a:spcBef>
              <a:spcAft>
                <a:spcPts val="0"/>
              </a:spcAft>
              <a:buSzPts val="2400"/>
              <a:buChar char="●"/>
            </a:pPr>
            <a:r>
              <a:rPr lang="en" sz="2400" dirty="0"/>
              <a:t>Possibilities for Coalition</a:t>
            </a:r>
            <a:endParaRPr sz="2400" dirty="0"/>
          </a:p>
        </p:txBody>
      </p:sp>
      <p:pic>
        <p:nvPicPr>
          <p:cNvPr id="126" name="Shape 126"/>
          <p:cNvPicPr preferRelativeResize="0"/>
          <p:nvPr/>
        </p:nvPicPr>
        <p:blipFill>
          <a:blip r:embed="rId3">
            <a:alphaModFix/>
          </a:blip>
          <a:stretch>
            <a:fillRect/>
          </a:stretch>
        </p:blipFill>
        <p:spPr>
          <a:xfrm>
            <a:off x="4863425" y="152400"/>
            <a:ext cx="3629027" cy="48387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idx="4294967295"/>
          </p:nvPr>
        </p:nvSpPr>
        <p:spPr>
          <a:xfrm>
            <a:off x="311700" y="445025"/>
            <a:ext cx="8072100" cy="100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Black Women and Women’s Liberation</a:t>
            </a:r>
            <a:endParaRPr sz="2400"/>
          </a:p>
        </p:txBody>
      </p:sp>
      <p:sp>
        <p:nvSpPr>
          <p:cNvPr id="132" name="Shape 132"/>
          <p:cNvSpPr txBox="1">
            <a:spLocks noGrp="1"/>
          </p:cNvSpPr>
          <p:nvPr>
            <p:ph type="body" idx="4294967295"/>
          </p:nvPr>
        </p:nvSpPr>
        <p:spPr>
          <a:xfrm>
            <a:off x="311700" y="1108200"/>
            <a:ext cx="5735100" cy="34497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2"/>
              </a:buClr>
              <a:buSzPts val="1100"/>
              <a:buFont typeface="Arial"/>
              <a:buNone/>
            </a:pPr>
            <a:r>
              <a:rPr lang="en" sz="1400" i="1">
                <a:solidFill>
                  <a:schemeClr val="dk2"/>
                </a:solidFill>
              </a:rPr>
              <a:t>“As a human being, I cannot allow myself to be fragmented into Negro at one time, woman at another, and worker at another.”</a:t>
            </a:r>
            <a:endParaRPr sz="1400" i="1">
              <a:solidFill>
                <a:schemeClr val="dk2"/>
              </a:solidFill>
            </a:endParaRPr>
          </a:p>
          <a:p>
            <a:pPr marL="1828800" lvl="0" indent="457200" algn="l" rtl="0">
              <a:spcBef>
                <a:spcPts val="0"/>
              </a:spcBef>
              <a:spcAft>
                <a:spcPts val="0"/>
              </a:spcAft>
              <a:buNone/>
            </a:pPr>
            <a:r>
              <a:rPr lang="en" sz="1400">
                <a:solidFill>
                  <a:schemeClr val="dk2"/>
                </a:solidFill>
              </a:rPr>
              <a:t>-Pauli Murray, 1967</a:t>
            </a:r>
            <a:endParaRPr sz="1400">
              <a:solidFill>
                <a:schemeClr val="dk2"/>
              </a:solidFill>
            </a:endParaRPr>
          </a:p>
          <a:p>
            <a:pPr marL="1828800" lvl="0" indent="457200" algn="l" rtl="0">
              <a:spcBef>
                <a:spcPts val="0"/>
              </a:spcBef>
              <a:spcAft>
                <a:spcPts val="0"/>
              </a:spcAft>
              <a:buNone/>
            </a:pPr>
            <a:endParaRPr sz="1400">
              <a:solidFill>
                <a:schemeClr val="dk2"/>
              </a:solidFill>
            </a:endParaRPr>
          </a:p>
          <a:p>
            <a:pPr marL="0" lvl="0" indent="0" rtl="0">
              <a:lnSpc>
                <a:spcPct val="200000"/>
              </a:lnSpc>
              <a:spcBef>
                <a:spcPts val="0"/>
              </a:spcBef>
              <a:spcAft>
                <a:spcPts val="0"/>
              </a:spcAft>
              <a:buNone/>
            </a:pPr>
            <a:r>
              <a:rPr lang="en" sz="1400" i="1">
                <a:solidFill>
                  <a:schemeClr val="accent1"/>
                </a:solidFill>
                <a:highlight>
                  <a:srgbClr val="FFFFFF"/>
                </a:highlight>
              </a:rPr>
              <a:t>“They don't want to be used again to help somebody gain power—a power that is carefully kept out of their hands” </a:t>
            </a:r>
            <a:endParaRPr sz="1400" i="1">
              <a:solidFill>
                <a:schemeClr val="accent1"/>
              </a:solidFill>
              <a:highlight>
                <a:srgbClr val="FFFFFF"/>
              </a:highlight>
            </a:endParaRPr>
          </a:p>
          <a:p>
            <a:pPr marL="1828800" lvl="0" indent="457200" rtl="0">
              <a:lnSpc>
                <a:spcPct val="200000"/>
              </a:lnSpc>
              <a:spcBef>
                <a:spcPts val="0"/>
              </a:spcBef>
              <a:spcAft>
                <a:spcPts val="0"/>
              </a:spcAft>
              <a:buNone/>
            </a:pPr>
            <a:r>
              <a:rPr lang="en" sz="1400">
                <a:solidFill>
                  <a:schemeClr val="accent1"/>
                </a:solidFill>
                <a:highlight>
                  <a:srgbClr val="FFFFFF"/>
                </a:highlight>
              </a:rPr>
              <a:t>-Toni Morrison, 1971</a:t>
            </a:r>
            <a:endParaRPr sz="1400">
              <a:solidFill>
                <a:schemeClr val="accent1"/>
              </a:solidFill>
              <a:highlight>
                <a:srgbClr val="FFFFFF"/>
              </a:highlight>
            </a:endParaRPr>
          </a:p>
          <a:p>
            <a:pPr marL="0" lvl="0" indent="0" rtl="0">
              <a:lnSpc>
                <a:spcPct val="200000"/>
              </a:lnSpc>
              <a:spcBef>
                <a:spcPts val="0"/>
              </a:spcBef>
              <a:spcAft>
                <a:spcPts val="0"/>
              </a:spcAft>
              <a:buNone/>
            </a:pPr>
            <a:r>
              <a:rPr lang="en" sz="1400" i="1">
                <a:solidFill>
                  <a:schemeClr val="accent1"/>
                </a:solidFill>
                <a:highlight>
                  <a:srgbClr val="FFFFFF"/>
                </a:highlight>
              </a:rPr>
              <a:t>“We aren't fighting for liberation; we are fighting for female equality within the black community” </a:t>
            </a:r>
            <a:endParaRPr sz="1400" i="1">
              <a:solidFill>
                <a:schemeClr val="accent1"/>
              </a:solidFill>
              <a:highlight>
                <a:srgbClr val="FFFFFF"/>
              </a:highlight>
            </a:endParaRPr>
          </a:p>
          <a:p>
            <a:pPr marL="1828800" lvl="0" indent="457200" rtl="0">
              <a:lnSpc>
                <a:spcPct val="200000"/>
              </a:lnSpc>
              <a:spcBef>
                <a:spcPts val="0"/>
              </a:spcBef>
              <a:spcAft>
                <a:spcPts val="0"/>
              </a:spcAft>
              <a:buNone/>
            </a:pPr>
            <a:r>
              <a:rPr lang="en" sz="1400">
                <a:solidFill>
                  <a:schemeClr val="accent1"/>
                </a:solidFill>
                <a:highlight>
                  <a:srgbClr val="FFFFFF"/>
                </a:highlight>
              </a:rPr>
              <a:t>-Sylvia  Witts Vitale, </a:t>
            </a:r>
            <a:r>
              <a:rPr lang="en" sz="1200">
                <a:solidFill>
                  <a:schemeClr val="accent1"/>
                </a:solidFill>
                <a:highlight>
                  <a:srgbClr val="FFFFFF"/>
                </a:highlight>
                <a:latin typeface="Cambria"/>
                <a:ea typeface="Cambria"/>
                <a:cs typeface="Cambria"/>
                <a:sym typeface="Cambria"/>
              </a:rPr>
              <a:t>1973</a:t>
            </a:r>
            <a:endParaRPr sz="1200">
              <a:solidFill>
                <a:schemeClr val="accent1"/>
              </a:solidFill>
              <a:highlight>
                <a:srgbClr val="FFFFFF"/>
              </a:highlight>
              <a:latin typeface="Cambria"/>
              <a:ea typeface="Cambria"/>
              <a:cs typeface="Cambria"/>
              <a:sym typeface="Cambria"/>
            </a:endParaRPr>
          </a:p>
          <a:p>
            <a:pPr marL="0" lvl="0" indent="0" rtl="0">
              <a:lnSpc>
                <a:spcPct val="200000"/>
              </a:lnSpc>
              <a:spcBef>
                <a:spcPts val="0"/>
              </a:spcBef>
              <a:spcAft>
                <a:spcPts val="0"/>
              </a:spcAft>
              <a:buNone/>
            </a:pPr>
            <a:endParaRPr sz="1200">
              <a:solidFill>
                <a:schemeClr val="accent1"/>
              </a:solidFill>
              <a:highlight>
                <a:srgbClr val="FFFFFF"/>
              </a:highlight>
              <a:latin typeface="Cambria"/>
              <a:ea typeface="Cambria"/>
              <a:cs typeface="Cambria"/>
              <a:sym typeface="Cambria"/>
            </a:endParaRPr>
          </a:p>
          <a:p>
            <a:pPr marL="0" lvl="0" indent="0" rtl="0">
              <a:lnSpc>
                <a:spcPct val="200000"/>
              </a:lnSpc>
              <a:spcBef>
                <a:spcPts val="0"/>
              </a:spcBef>
              <a:spcAft>
                <a:spcPts val="0"/>
              </a:spcAft>
              <a:buNone/>
            </a:pPr>
            <a:r>
              <a:rPr lang="en" sz="1100">
                <a:solidFill>
                  <a:schemeClr val="accent1"/>
                </a:solidFill>
                <a:highlight>
                  <a:srgbClr val="FFFFFF"/>
                </a:highlight>
                <a:latin typeface="Cambria"/>
                <a:ea typeface="Cambria"/>
                <a:cs typeface="Cambria"/>
                <a:sym typeface="Cambria"/>
              </a:rPr>
              <a:t>	</a:t>
            </a:r>
            <a:endParaRPr sz="1100">
              <a:solidFill>
                <a:schemeClr val="accent1"/>
              </a:solidFill>
              <a:highlight>
                <a:srgbClr val="FFFFFF"/>
              </a:highlight>
              <a:latin typeface="Cambria"/>
              <a:ea typeface="Cambria"/>
              <a:cs typeface="Cambria"/>
              <a:sym typeface="Cambria"/>
            </a:endParaRPr>
          </a:p>
        </p:txBody>
      </p:sp>
      <p:pic>
        <p:nvPicPr>
          <p:cNvPr id="133" name="Shape 133"/>
          <p:cNvPicPr preferRelativeResize="0"/>
          <p:nvPr/>
        </p:nvPicPr>
        <p:blipFill>
          <a:blip r:embed="rId3">
            <a:alphaModFix/>
          </a:blip>
          <a:stretch>
            <a:fillRect/>
          </a:stretch>
        </p:blipFill>
        <p:spPr>
          <a:xfrm>
            <a:off x="6199200" y="301800"/>
            <a:ext cx="2792400" cy="2010965"/>
          </a:xfrm>
          <a:prstGeom prst="rect">
            <a:avLst/>
          </a:prstGeom>
          <a:noFill/>
          <a:ln>
            <a:noFill/>
          </a:ln>
        </p:spPr>
      </p:pic>
      <p:pic>
        <p:nvPicPr>
          <p:cNvPr id="134" name="Shape 134"/>
          <p:cNvPicPr preferRelativeResize="0"/>
          <p:nvPr/>
        </p:nvPicPr>
        <p:blipFill>
          <a:blip r:embed="rId4">
            <a:alphaModFix/>
          </a:blip>
          <a:stretch>
            <a:fillRect/>
          </a:stretch>
        </p:blipFill>
        <p:spPr>
          <a:xfrm>
            <a:off x="6199200" y="2465165"/>
            <a:ext cx="2546639" cy="25259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90250" y="526350"/>
            <a:ext cx="8089500" cy="4090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t>I conclude is that while work is a central theme in feminist organizing across racial boundaries, the Women’s Liberation Movement reveals a failure to build strong and lasting coalitions based on shared economic empowerment. </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90250" y="526350"/>
            <a:ext cx="82575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However, this history offers us many lessons for our current moment to endow “female empowerment” with more meaningful and liberatory potential</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65500" y="1816950"/>
            <a:ext cx="4045200" cy="1509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a:solidFill>
                  <a:schemeClr val="lt2"/>
                </a:solidFill>
                <a:latin typeface="Source Sans Pro"/>
                <a:ea typeface="Source Sans Pro"/>
                <a:cs typeface="Source Sans Pro"/>
                <a:sym typeface="Source Sans Pro"/>
              </a:rPr>
              <a:t>Women and Work</a:t>
            </a:r>
            <a:endParaRPr sz="4800"/>
          </a:p>
        </p:txBody>
      </p:sp>
      <p:sp>
        <p:nvSpPr>
          <p:cNvPr id="65" name="Shape 6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dk2"/>
              </a:buClr>
              <a:buSzPts val="1100"/>
              <a:buFont typeface="Arial"/>
              <a:buNone/>
            </a:pPr>
            <a:endParaRPr sz="2400"/>
          </a:p>
        </p:txBody>
      </p:sp>
      <p:pic>
        <p:nvPicPr>
          <p:cNvPr id="66" name="Shape 66"/>
          <p:cNvPicPr preferRelativeResize="0"/>
          <p:nvPr/>
        </p:nvPicPr>
        <p:blipFill>
          <a:blip r:embed="rId3">
            <a:alphaModFix/>
          </a:blip>
          <a:stretch>
            <a:fillRect/>
          </a:stretch>
        </p:blipFill>
        <p:spPr>
          <a:xfrm>
            <a:off x="5357775" y="168349"/>
            <a:ext cx="1412425" cy="2333325"/>
          </a:xfrm>
          <a:prstGeom prst="rect">
            <a:avLst/>
          </a:prstGeom>
          <a:noFill/>
          <a:ln>
            <a:noFill/>
          </a:ln>
        </p:spPr>
      </p:pic>
      <p:pic>
        <p:nvPicPr>
          <p:cNvPr id="67" name="Shape 67"/>
          <p:cNvPicPr preferRelativeResize="0"/>
          <p:nvPr/>
        </p:nvPicPr>
        <p:blipFill>
          <a:blip r:embed="rId4">
            <a:alphaModFix/>
          </a:blip>
          <a:stretch>
            <a:fillRect/>
          </a:stretch>
        </p:blipFill>
        <p:spPr>
          <a:xfrm>
            <a:off x="7135125" y="1507090"/>
            <a:ext cx="1412425" cy="2129319"/>
          </a:xfrm>
          <a:prstGeom prst="rect">
            <a:avLst/>
          </a:prstGeom>
          <a:noFill/>
          <a:ln>
            <a:noFill/>
          </a:ln>
        </p:spPr>
      </p:pic>
      <p:pic>
        <p:nvPicPr>
          <p:cNvPr id="68" name="Shape 68"/>
          <p:cNvPicPr preferRelativeResize="0"/>
          <p:nvPr/>
        </p:nvPicPr>
        <p:blipFill>
          <a:blip r:embed="rId5">
            <a:alphaModFix/>
          </a:blip>
          <a:stretch>
            <a:fillRect/>
          </a:stretch>
        </p:blipFill>
        <p:spPr>
          <a:xfrm>
            <a:off x="4905070" y="2775075"/>
            <a:ext cx="1635692" cy="212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The Feminine Mystique </a:t>
            </a:r>
            <a:r>
              <a:rPr lang="en"/>
              <a:t>by Betty Friedan</a:t>
            </a:r>
            <a:endParaRPr/>
          </a:p>
        </p:txBody>
      </p:sp>
      <p:pic>
        <p:nvPicPr>
          <p:cNvPr id="74" name="Shape 74"/>
          <p:cNvPicPr preferRelativeResize="0"/>
          <p:nvPr/>
        </p:nvPicPr>
        <p:blipFill>
          <a:blip r:embed="rId3">
            <a:alphaModFix/>
          </a:blip>
          <a:stretch>
            <a:fillRect/>
          </a:stretch>
        </p:blipFill>
        <p:spPr>
          <a:xfrm>
            <a:off x="4631400" y="1230650"/>
            <a:ext cx="2095500" cy="3057525"/>
          </a:xfrm>
          <a:prstGeom prst="rect">
            <a:avLst/>
          </a:prstGeom>
          <a:noFill/>
          <a:ln>
            <a:noFill/>
          </a:ln>
        </p:spPr>
      </p:pic>
      <p:pic>
        <p:nvPicPr>
          <p:cNvPr id="75" name="Shape 75"/>
          <p:cNvPicPr preferRelativeResize="0"/>
          <p:nvPr/>
        </p:nvPicPr>
        <p:blipFill>
          <a:blip r:embed="rId4">
            <a:alphaModFix/>
          </a:blip>
          <a:stretch>
            <a:fillRect/>
          </a:stretch>
        </p:blipFill>
        <p:spPr>
          <a:xfrm>
            <a:off x="7092675" y="1864775"/>
            <a:ext cx="1866900" cy="2847975"/>
          </a:xfrm>
          <a:prstGeom prst="rect">
            <a:avLst/>
          </a:prstGeom>
          <a:noFill/>
          <a:ln>
            <a:noFill/>
          </a:ln>
        </p:spPr>
      </p:pic>
      <p:sp>
        <p:nvSpPr>
          <p:cNvPr id="76" name="Shape 76"/>
          <p:cNvSpPr txBox="1"/>
          <p:nvPr/>
        </p:nvSpPr>
        <p:spPr>
          <a:xfrm>
            <a:off x="558075" y="1230650"/>
            <a:ext cx="3921000" cy="364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chemeClr val="lt2"/>
                </a:solidFill>
                <a:latin typeface="Source Sans Pro"/>
                <a:ea typeface="Source Sans Pro"/>
                <a:cs typeface="Source Sans Pro"/>
                <a:sym typeface="Source Sans Pro"/>
              </a:rPr>
              <a:t>“The first step in that plan [to break free from unhappiness] is to </a:t>
            </a:r>
            <a:r>
              <a:rPr lang="en" sz="1800" b="1">
                <a:solidFill>
                  <a:schemeClr val="lt2"/>
                </a:solidFill>
                <a:latin typeface="Source Sans Pro"/>
                <a:ea typeface="Source Sans Pro"/>
                <a:cs typeface="Source Sans Pro"/>
                <a:sym typeface="Source Sans Pro"/>
              </a:rPr>
              <a:t>see housework for what it is—not a career</a:t>
            </a:r>
            <a:r>
              <a:rPr lang="en" sz="1800">
                <a:solidFill>
                  <a:schemeClr val="lt2"/>
                </a:solidFill>
                <a:latin typeface="Source Sans Pro"/>
                <a:ea typeface="Source Sans Pro"/>
                <a:cs typeface="Source Sans Pro"/>
                <a:sym typeface="Source Sans Pro"/>
              </a:rPr>
              <a:t>, but something that must be done as quickly and efficiently as possible.”</a:t>
            </a:r>
            <a:endParaRPr sz="1800">
              <a:solidFill>
                <a:schemeClr val="lt2"/>
              </a:solidFill>
              <a:latin typeface="Source Sans Pro"/>
              <a:ea typeface="Source Sans Pro"/>
              <a:cs typeface="Source Sans Pro"/>
              <a:sym typeface="Source Sans Pro"/>
            </a:endParaRPr>
          </a:p>
          <a:p>
            <a:pPr marL="0" lvl="0" indent="0">
              <a:spcBef>
                <a:spcPts val="0"/>
              </a:spcBef>
              <a:spcAft>
                <a:spcPts val="0"/>
              </a:spcAft>
              <a:buNone/>
            </a:pPr>
            <a:endParaRPr sz="1800">
              <a:solidFill>
                <a:schemeClr val="lt2"/>
              </a:solidFill>
              <a:latin typeface="Source Sans Pro"/>
              <a:ea typeface="Source Sans Pro"/>
              <a:cs typeface="Source Sans Pro"/>
              <a:sym typeface="Source Sans Pro"/>
            </a:endParaRPr>
          </a:p>
          <a:p>
            <a:pPr marL="0" lvl="0" indent="0">
              <a:spcBef>
                <a:spcPts val="0"/>
              </a:spcBef>
              <a:spcAft>
                <a:spcPts val="0"/>
              </a:spcAft>
              <a:buNone/>
            </a:pPr>
            <a:r>
              <a:rPr lang="en" sz="1800">
                <a:solidFill>
                  <a:schemeClr val="lt2"/>
                </a:solidFill>
                <a:latin typeface="Source Sans Pro"/>
                <a:ea typeface="Source Sans Pro"/>
                <a:cs typeface="Source Sans Pro"/>
                <a:sym typeface="Source Sans Pro"/>
              </a:rPr>
              <a:t>“This is not to say, that being a den mother, or serving on a PTA committee, or organizing a covered-dish supper is not useful work; </a:t>
            </a:r>
            <a:r>
              <a:rPr lang="en" sz="1800" b="1">
                <a:solidFill>
                  <a:schemeClr val="lt2"/>
                </a:solidFill>
                <a:latin typeface="Source Sans Pro"/>
                <a:ea typeface="Source Sans Pro"/>
                <a:cs typeface="Source Sans Pro"/>
                <a:sym typeface="Source Sans Pro"/>
              </a:rPr>
              <a:t>for a woman of intelligence and ability</a:t>
            </a:r>
            <a:r>
              <a:rPr lang="en" sz="1800">
                <a:solidFill>
                  <a:schemeClr val="lt2"/>
                </a:solidFill>
                <a:latin typeface="Source Sans Pro"/>
                <a:ea typeface="Source Sans Pro"/>
                <a:cs typeface="Source Sans Pro"/>
                <a:sym typeface="Source Sans Pro"/>
              </a:rPr>
              <a:t>, it is simply not enough.”</a:t>
            </a:r>
            <a:endParaRPr sz="1800">
              <a:solidFill>
                <a:schemeClr val="lt2"/>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7779000" cy="4090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400"/>
              <a:t>Women’s Liberation brings about a new standard for idealized femininity through “meaningful work” -- but what does that really mean?</a:t>
            </a:r>
            <a:endParaRPr sz="4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t>Research Questions</a:t>
            </a:r>
            <a:endParaRPr sz="3600"/>
          </a:p>
        </p:txBody>
      </p:sp>
      <p:sp>
        <p:nvSpPr>
          <p:cNvPr id="87" name="Shape 87"/>
          <p:cNvSpPr txBox="1">
            <a:spLocks noGrp="1"/>
          </p:cNvSpPr>
          <p:nvPr>
            <p:ph type="body" idx="1"/>
          </p:nvPr>
        </p:nvSpPr>
        <p:spPr>
          <a:xfrm>
            <a:off x="311700" y="1187725"/>
            <a:ext cx="8520600" cy="3381300"/>
          </a:xfrm>
          <a:prstGeom prst="rect">
            <a:avLst/>
          </a:prstGeom>
        </p:spPr>
        <p:txBody>
          <a:bodyPr spcFirstLastPara="1" wrap="square" lIns="91425" tIns="91425" rIns="91425" bIns="91425" anchor="t" anchorCtr="0">
            <a:noAutofit/>
          </a:bodyPr>
          <a:lstStyle/>
          <a:p>
            <a:pPr marL="469900" lvl="0" rtl="0">
              <a:lnSpc>
                <a:spcPct val="100000"/>
              </a:lnSpc>
              <a:spcBef>
                <a:spcPts val="0"/>
              </a:spcBef>
              <a:spcAft>
                <a:spcPts val="0"/>
              </a:spcAft>
              <a:buSzPts val="1600"/>
              <a:buFont typeface="+mj-lt"/>
              <a:buAutoNum type="arabicPeriod"/>
            </a:pPr>
            <a:r>
              <a:rPr lang="en" sz="1600" dirty="0"/>
              <a:t>What does the reorganization of women in the professional workforce over the last half-century and new standards of female empowerment mean for our understanding of womanhood? How does it work to erase and delegitimize Black women’s history of labor within households as well as their continued exclusion from much of professional life?</a:t>
            </a:r>
            <a:endParaRPr sz="1600" dirty="0"/>
          </a:p>
          <a:p>
            <a:pPr marL="342900" lvl="0" rtl="0">
              <a:lnSpc>
                <a:spcPct val="100000"/>
              </a:lnSpc>
              <a:spcBef>
                <a:spcPts val="0"/>
              </a:spcBef>
              <a:spcAft>
                <a:spcPts val="0"/>
              </a:spcAft>
              <a:buFont typeface="+mj-lt"/>
              <a:buAutoNum type="arabicPeriod"/>
            </a:pPr>
            <a:endParaRPr sz="1600" dirty="0"/>
          </a:p>
          <a:p>
            <a:pPr marL="469900" lvl="0" rtl="0">
              <a:lnSpc>
                <a:spcPct val="100000"/>
              </a:lnSpc>
              <a:spcBef>
                <a:spcPts val="0"/>
              </a:spcBef>
              <a:spcAft>
                <a:spcPts val="0"/>
              </a:spcAft>
              <a:buSzPts val="1600"/>
              <a:buFont typeface="+mj-lt"/>
              <a:buAutoNum type="arabicPeriod"/>
            </a:pPr>
            <a:r>
              <a:rPr lang="en" sz="1600" dirty="0"/>
              <a:t> How were Black women imagined within, and more importantly, how did Black women imagine themselves in relation to Women’s Liberation?</a:t>
            </a:r>
            <a:endParaRPr sz="1600" dirty="0"/>
          </a:p>
          <a:p>
            <a:pPr marL="342900" lvl="0" rtl="0">
              <a:lnSpc>
                <a:spcPct val="100000"/>
              </a:lnSpc>
              <a:spcBef>
                <a:spcPts val="0"/>
              </a:spcBef>
              <a:spcAft>
                <a:spcPts val="0"/>
              </a:spcAft>
              <a:buFont typeface="+mj-lt"/>
              <a:buAutoNum type="arabicPeriod"/>
            </a:pPr>
            <a:endParaRPr sz="1600" dirty="0"/>
          </a:p>
          <a:p>
            <a:pPr marL="469900" lvl="0" rtl="0">
              <a:lnSpc>
                <a:spcPct val="100000"/>
              </a:lnSpc>
              <a:spcBef>
                <a:spcPts val="0"/>
              </a:spcBef>
              <a:spcAft>
                <a:spcPts val="0"/>
              </a:spcAft>
              <a:buSzPts val="1600"/>
              <a:buFont typeface="+mj-lt"/>
              <a:buAutoNum type="arabicPeriod"/>
            </a:pPr>
            <a:r>
              <a:rPr lang="en" sz="1600" dirty="0"/>
              <a:t>How do patterns and discourses around labor produce and reproduce social categories and identities? Specifically, how do these negotiations mitigate or redefine the meaning of freedom for Black women and their communities? </a:t>
            </a:r>
            <a:endParaRPr sz="1600" dirty="0"/>
          </a:p>
          <a:p>
            <a:pPr marL="342900" lvl="0" rtl="0">
              <a:lnSpc>
                <a:spcPct val="100000"/>
              </a:lnSpc>
              <a:spcBef>
                <a:spcPts val="0"/>
              </a:spcBef>
              <a:spcAft>
                <a:spcPts val="0"/>
              </a:spcAft>
              <a:buFont typeface="+mj-lt"/>
              <a:buAutoNum type="arabicPeriod"/>
            </a:pPr>
            <a:endParaRPr sz="1600" dirty="0"/>
          </a:p>
          <a:p>
            <a:pPr marL="469900" lvl="0" rtl="0">
              <a:lnSpc>
                <a:spcPct val="100000"/>
              </a:lnSpc>
              <a:spcBef>
                <a:spcPts val="0"/>
              </a:spcBef>
              <a:spcAft>
                <a:spcPts val="0"/>
              </a:spcAft>
              <a:buSzPts val="1600"/>
              <a:buFont typeface="+mj-lt"/>
              <a:buAutoNum type="arabicPeriod"/>
            </a:pPr>
            <a:r>
              <a:rPr lang="en" sz="1600" dirty="0"/>
              <a:t>What lessons can this time period offer us today?</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Key Themes</a:t>
            </a:r>
            <a:endParaRPr/>
          </a:p>
        </p:txBody>
      </p:sp>
      <p:sp>
        <p:nvSpPr>
          <p:cNvPr id="93" name="Shape 93"/>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4" name="Shape 9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sz="2400"/>
          </a:p>
          <a:p>
            <a:pPr marL="457200" lvl="0" indent="-381000" rtl="0">
              <a:spcBef>
                <a:spcPts val="1600"/>
              </a:spcBef>
              <a:spcAft>
                <a:spcPts val="0"/>
              </a:spcAft>
              <a:buSzPts val="2400"/>
              <a:buChar char="●"/>
            </a:pPr>
            <a:r>
              <a:rPr lang="en" sz="2400"/>
              <a:t>Reproductive vs. productive labor</a:t>
            </a:r>
            <a:endParaRPr sz="2400"/>
          </a:p>
          <a:p>
            <a:pPr marL="457200" lvl="0" indent="-381000" rtl="0">
              <a:spcBef>
                <a:spcPts val="1600"/>
              </a:spcBef>
              <a:spcAft>
                <a:spcPts val="0"/>
              </a:spcAft>
              <a:buSzPts val="2400"/>
              <a:buChar char="●"/>
            </a:pPr>
            <a:r>
              <a:rPr lang="en" sz="2400"/>
              <a:t>Intersectionality</a:t>
            </a:r>
            <a:endParaRPr sz="2400"/>
          </a:p>
          <a:p>
            <a:pPr marL="457200" lvl="0" indent="-381000" rtl="0">
              <a:spcBef>
                <a:spcPts val="1600"/>
              </a:spcBef>
              <a:spcAft>
                <a:spcPts val="0"/>
              </a:spcAft>
              <a:buSzPts val="2400"/>
              <a:buChar char="●"/>
            </a:pPr>
            <a:r>
              <a:rPr lang="en" sz="2400"/>
              <a:t>Racialized Gender</a:t>
            </a:r>
            <a:endParaRPr sz="2400"/>
          </a:p>
          <a:p>
            <a:pPr marL="457200" lvl="0" indent="-381000" rtl="0">
              <a:spcBef>
                <a:spcPts val="1600"/>
              </a:spcBef>
              <a:spcAft>
                <a:spcPts val="0"/>
              </a:spcAft>
              <a:buSzPts val="2400"/>
              <a:buChar char="●"/>
            </a:pPr>
            <a:r>
              <a:rPr lang="en" sz="2400"/>
              <a:t>Freedom</a:t>
            </a:r>
            <a:endParaRPr sz="2400"/>
          </a:p>
          <a:p>
            <a:pPr marL="0" lvl="0" indent="0"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Elements of the Project</a:t>
            </a:r>
            <a:endParaRPr/>
          </a:p>
        </p:txBody>
      </p:sp>
      <p:sp>
        <p:nvSpPr>
          <p:cNvPr id="100" name="Shape 100"/>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01" name="Shape 101"/>
          <p:cNvSpPr txBox="1"/>
          <p:nvPr/>
        </p:nvSpPr>
        <p:spPr>
          <a:xfrm>
            <a:off x="265500" y="4495425"/>
            <a:ext cx="4045200" cy="45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i="1">
              <a:solidFill>
                <a:schemeClr val="accent3"/>
              </a:solidFill>
            </a:endParaRPr>
          </a:p>
        </p:txBody>
      </p:sp>
      <p:sp>
        <p:nvSpPr>
          <p:cNvPr id="102" name="Shape 10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81000" rtl="0">
              <a:spcBef>
                <a:spcPts val="0"/>
              </a:spcBef>
              <a:spcAft>
                <a:spcPts val="0"/>
              </a:spcAft>
              <a:buSzPts val="2400"/>
              <a:buChar char="●"/>
            </a:pPr>
            <a:r>
              <a:rPr lang="en" sz="2400"/>
              <a:t>Historical Context</a:t>
            </a:r>
            <a:endParaRPr sz="2400"/>
          </a:p>
          <a:p>
            <a:pPr marL="457200" lvl="0" indent="-381000" rtl="0">
              <a:spcBef>
                <a:spcPts val="1600"/>
              </a:spcBef>
              <a:spcAft>
                <a:spcPts val="0"/>
              </a:spcAft>
              <a:buSzPts val="2400"/>
              <a:buChar char="●"/>
            </a:pPr>
            <a:r>
              <a:rPr lang="en" sz="2400"/>
              <a:t>The Feminine Mystique and its Afterlives</a:t>
            </a:r>
            <a:endParaRPr sz="2400"/>
          </a:p>
          <a:p>
            <a:pPr marL="457200" lvl="0" indent="-381000" rtl="0">
              <a:spcBef>
                <a:spcPts val="1600"/>
              </a:spcBef>
              <a:spcAft>
                <a:spcPts val="0"/>
              </a:spcAft>
              <a:buSzPts val="2400"/>
              <a:buChar char="●"/>
            </a:pPr>
            <a:r>
              <a:rPr lang="en" sz="2400"/>
              <a:t>Black Women and Women’s Lib</a:t>
            </a:r>
            <a:endParaRPr sz="2400"/>
          </a:p>
          <a:p>
            <a:pPr marL="457200" lvl="0" indent="-381000" rtl="0">
              <a:spcBef>
                <a:spcPts val="1600"/>
              </a:spcBef>
              <a:spcAft>
                <a:spcPts val="1600"/>
              </a:spcAft>
              <a:buSzPts val="2400"/>
              <a:buChar char="●"/>
            </a:pPr>
            <a:r>
              <a:rPr lang="en" sz="2400"/>
              <a:t>Conclusions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idx="4294967295"/>
          </p:nvPr>
        </p:nvSpPr>
        <p:spPr>
          <a:xfrm>
            <a:off x="311700" y="445025"/>
            <a:ext cx="4084500" cy="100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Reproducing Race and Gender Under Slavery</a:t>
            </a:r>
            <a:endParaRPr sz="2400"/>
          </a:p>
        </p:txBody>
      </p:sp>
      <p:sp>
        <p:nvSpPr>
          <p:cNvPr id="108" name="Shape 108"/>
          <p:cNvSpPr txBox="1">
            <a:spLocks noGrp="1"/>
          </p:cNvSpPr>
          <p:nvPr>
            <p:ph type="body" idx="4294967295"/>
          </p:nvPr>
        </p:nvSpPr>
        <p:spPr>
          <a:xfrm>
            <a:off x="311700" y="1630600"/>
            <a:ext cx="4084500" cy="3156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Childbearing</a:t>
            </a:r>
            <a:endParaRPr sz="2400"/>
          </a:p>
          <a:p>
            <a:pPr marL="457200" lvl="0" indent="-381000" rtl="0">
              <a:spcBef>
                <a:spcPts val="0"/>
              </a:spcBef>
              <a:spcAft>
                <a:spcPts val="0"/>
              </a:spcAft>
              <a:buSzPts val="2400"/>
              <a:buChar char="●"/>
            </a:pPr>
            <a:r>
              <a:rPr lang="en" sz="2400"/>
              <a:t>Distorting gendered implications of labor</a:t>
            </a:r>
            <a:endParaRPr sz="2400"/>
          </a:p>
          <a:p>
            <a:pPr marL="457200" lvl="0" indent="-381000" rtl="0">
              <a:spcBef>
                <a:spcPts val="0"/>
              </a:spcBef>
              <a:spcAft>
                <a:spcPts val="0"/>
              </a:spcAft>
              <a:buSzPts val="2400"/>
              <a:buChar char="●"/>
            </a:pPr>
            <a:r>
              <a:rPr lang="en" sz="2400"/>
              <a:t>Relationships between Black and white women</a:t>
            </a:r>
            <a:endParaRPr sz="2400"/>
          </a:p>
        </p:txBody>
      </p:sp>
      <p:pic>
        <p:nvPicPr>
          <p:cNvPr id="109" name="Shape 109"/>
          <p:cNvPicPr preferRelativeResize="0"/>
          <p:nvPr/>
        </p:nvPicPr>
        <p:blipFill>
          <a:blip r:embed="rId3">
            <a:alphaModFix/>
          </a:blip>
          <a:stretch>
            <a:fillRect/>
          </a:stretch>
        </p:blipFill>
        <p:spPr>
          <a:xfrm>
            <a:off x="6962225" y="553100"/>
            <a:ext cx="1924194" cy="2061636"/>
          </a:xfrm>
          <a:prstGeom prst="rect">
            <a:avLst/>
          </a:prstGeom>
          <a:noFill/>
          <a:ln>
            <a:noFill/>
          </a:ln>
        </p:spPr>
      </p:pic>
      <p:pic>
        <p:nvPicPr>
          <p:cNvPr id="110" name="Shape 110"/>
          <p:cNvPicPr preferRelativeResize="0"/>
          <p:nvPr/>
        </p:nvPicPr>
        <p:blipFill>
          <a:blip r:embed="rId4">
            <a:alphaModFix/>
          </a:blip>
          <a:stretch>
            <a:fillRect/>
          </a:stretch>
        </p:blipFill>
        <p:spPr>
          <a:xfrm>
            <a:off x="4624925" y="2725275"/>
            <a:ext cx="4261500" cy="2061625"/>
          </a:xfrm>
          <a:prstGeom prst="rect">
            <a:avLst/>
          </a:prstGeom>
          <a:noFill/>
          <a:ln>
            <a:noFill/>
          </a:ln>
        </p:spPr>
      </p:pic>
      <p:pic>
        <p:nvPicPr>
          <p:cNvPr id="111" name="Shape 111"/>
          <p:cNvPicPr preferRelativeResize="0"/>
          <p:nvPr/>
        </p:nvPicPr>
        <p:blipFill>
          <a:blip r:embed="rId5">
            <a:alphaModFix/>
          </a:blip>
          <a:stretch>
            <a:fillRect/>
          </a:stretch>
        </p:blipFill>
        <p:spPr>
          <a:xfrm>
            <a:off x="4624925" y="553100"/>
            <a:ext cx="2195575" cy="2061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idx="4294967295"/>
          </p:nvPr>
        </p:nvSpPr>
        <p:spPr>
          <a:xfrm>
            <a:off x="311700" y="445025"/>
            <a:ext cx="4084500" cy="100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Women’s Lib Becomes a National Conversation</a:t>
            </a:r>
            <a:endParaRPr sz="2400"/>
          </a:p>
        </p:txBody>
      </p:sp>
      <p:sp>
        <p:nvSpPr>
          <p:cNvPr id="117" name="Shape 117"/>
          <p:cNvSpPr txBox="1">
            <a:spLocks noGrp="1"/>
          </p:cNvSpPr>
          <p:nvPr>
            <p:ph type="body" idx="4294967295"/>
          </p:nvPr>
        </p:nvSpPr>
        <p:spPr>
          <a:xfrm>
            <a:off x="311700" y="1630600"/>
            <a:ext cx="4084500" cy="3156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The meanings about women working begins to shift</a:t>
            </a:r>
            <a:endParaRPr sz="2400"/>
          </a:p>
          <a:p>
            <a:pPr marL="457200" lvl="0" indent="-381000" rtl="0">
              <a:spcBef>
                <a:spcPts val="0"/>
              </a:spcBef>
              <a:spcAft>
                <a:spcPts val="0"/>
              </a:spcAft>
              <a:buSzPts val="2400"/>
              <a:buChar char="●"/>
            </a:pPr>
            <a:r>
              <a:rPr lang="en" sz="2400"/>
              <a:t>Emphasis on the value of housework, but little discussion of hired domestic help, poorer women</a:t>
            </a:r>
            <a:endParaRPr sz="2400"/>
          </a:p>
        </p:txBody>
      </p:sp>
      <p:pic>
        <p:nvPicPr>
          <p:cNvPr id="118" name="Shape 118"/>
          <p:cNvPicPr preferRelativeResize="0"/>
          <p:nvPr/>
        </p:nvPicPr>
        <p:blipFill>
          <a:blip r:embed="rId3">
            <a:alphaModFix/>
          </a:blip>
          <a:stretch>
            <a:fillRect/>
          </a:stretch>
        </p:blipFill>
        <p:spPr>
          <a:xfrm>
            <a:off x="4396200" y="445025"/>
            <a:ext cx="2219425" cy="3067601"/>
          </a:xfrm>
          <a:prstGeom prst="rect">
            <a:avLst/>
          </a:prstGeom>
          <a:noFill/>
          <a:ln>
            <a:noFill/>
          </a:ln>
        </p:spPr>
      </p:pic>
      <p:pic>
        <p:nvPicPr>
          <p:cNvPr id="119" name="Shape 119"/>
          <p:cNvPicPr preferRelativeResize="0"/>
          <p:nvPr/>
        </p:nvPicPr>
        <p:blipFill>
          <a:blip r:embed="rId4">
            <a:alphaModFix/>
          </a:blip>
          <a:stretch>
            <a:fillRect/>
          </a:stretch>
        </p:blipFill>
        <p:spPr>
          <a:xfrm>
            <a:off x="4745325" y="2645925"/>
            <a:ext cx="4281951" cy="2140975"/>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Words>
  <Application>Microsoft Macintosh PowerPoint</Application>
  <PresentationFormat>On-screen Show (16:9)</PresentationFormat>
  <Paragraphs>53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Source Sans Pro</vt:lpstr>
      <vt:lpstr>Cambria</vt:lpstr>
      <vt:lpstr>Arial</vt:lpstr>
      <vt:lpstr>Raleway</vt:lpstr>
      <vt:lpstr>Plum</vt:lpstr>
      <vt:lpstr>Black Women, Reproductive Labor and the Meaning of Freedom</vt:lpstr>
      <vt:lpstr>Women and Work</vt:lpstr>
      <vt:lpstr>The Feminine Mystique by Betty Friedan</vt:lpstr>
      <vt:lpstr>Women’s Liberation brings about a new standard for idealized femininity through “meaningful work” -- but what does that really mean?</vt:lpstr>
      <vt:lpstr>Research Questions</vt:lpstr>
      <vt:lpstr>Key Themes</vt:lpstr>
      <vt:lpstr>Elements of the Project</vt:lpstr>
      <vt:lpstr>Reproducing Race and Gender Under Slavery</vt:lpstr>
      <vt:lpstr>Women’s Lib Becomes a National Conversation</vt:lpstr>
      <vt:lpstr>Black Women and Women’s Lib</vt:lpstr>
      <vt:lpstr>Black Women and Women’s Liberation</vt:lpstr>
      <vt:lpstr>I conclude is that while work is a central theme in feminist organizing across racial boundaries, the Women’s Liberation Movement reveals a failure to build strong and lasting coalitions based on shared economic empowerment. </vt:lpstr>
      <vt:lpstr>However, this history offers us many lessons for our current moment to endow “female empowerment” with more meaningful and liberatory potential.  </vt:lpstr>
      <vt:lpstr>Questions?</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Women, Reproductive Labor and the Meaning of Freedom</dc:title>
  <cp:lastModifiedBy>Williams, Alexis</cp:lastModifiedBy>
  <cp:revision>1</cp:revision>
  <dcterms:modified xsi:type="dcterms:W3CDTF">2018-05-02T03:37:33Z</dcterms:modified>
</cp:coreProperties>
</file>