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7"/>
  </p:notesMasterIdLst>
  <p:sldIdLst>
    <p:sldId id="257" r:id="rId2"/>
    <p:sldId id="321" r:id="rId3"/>
    <p:sldId id="412" r:id="rId4"/>
    <p:sldId id="334" r:id="rId5"/>
    <p:sldId id="409" r:id="rId6"/>
    <p:sldId id="441" r:id="rId7"/>
    <p:sldId id="442" r:id="rId8"/>
    <p:sldId id="410" r:id="rId9"/>
    <p:sldId id="344" r:id="rId10"/>
    <p:sldId id="443" r:id="rId11"/>
    <p:sldId id="349" r:id="rId12"/>
    <p:sldId id="324" r:id="rId13"/>
    <p:sldId id="341" r:id="rId14"/>
    <p:sldId id="415" r:id="rId15"/>
    <p:sldId id="411" r:id="rId16"/>
    <p:sldId id="422" r:id="rId17"/>
    <p:sldId id="440" r:id="rId18"/>
    <p:sldId id="423" r:id="rId19"/>
    <p:sldId id="330" r:id="rId20"/>
    <p:sldId id="428" r:id="rId21"/>
    <p:sldId id="425" r:id="rId22"/>
    <p:sldId id="426" r:id="rId23"/>
    <p:sldId id="427" r:id="rId24"/>
    <p:sldId id="408" r:id="rId25"/>
    <p:sldId id="429" r:id="rId26"/>
    <p:sldId id="430" r:id="rId27"/>
    <p:sldId id="431" r:id="rId28"/>
    <p:sldId id="432" r:id="rId29"/>
    <p:sldId id="433" r:id="rId30"/>
    <p:sldId id="434" r:id="rId31"/>
    <p:sldId id="327" r:id="rId32"/>
    <p:sldId id="328" r:id="rId33"/>
    <p:sldId id="444" r:id="rId34"/>
    <p:sldId id="363" r:id="rId35"/>
    <p:sldId id="3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1"/>
    <p:restoredTop sz="84116"/>
  </p:normalViewPr>
  <p:slideViewPr>
    <p:cSldViewPr>
      <p:cViewPr>
        <p:scale>
          <a:sx n="102" d="100"/>
          <a:sy n="102" d="100"/>
        </p:scale>
        <p:origin x="207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tanyamurtha/Desktop/Resident%20DDN%20lecture%20self%20efficacy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tanyamurtha/Desktop/Resident%20DDN%20lecture%20self%20efficac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tanyamurtha/Desktop/Resident%20DDN%20lecture%20self%20efficacy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tanyamurtha/Desktop/Resident%20DDN%20lecture%20self%20efficac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tanyamurtha/Desktop/Resident%20DDN%20lecture%20self%20efficac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tanyamurtha/Desktop/Resident%20DDN%20lecture%20self%20efficac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localhost/Users/tanyamurtha/Desktop/Resident%20DDN%20lecture%20self%20effica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'Avg Score Cat'!$B$35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'Avg Score Cat'!$Q$31:$S$31</c:f>
                <c:numCache>
                  <c:formatCode>General</c:formatCode>
                  <c:ptCount val="3"/>
                  <c:pt idx="0">
                    <c:v>0.134319633022209</c:v>
                  </c:pt>
                  <c:pt idx="1">
                    <c:v>0.197391591527471</c:v>
                  </c:pt>
                  <c:pt idx="2">
                    <c:v>0.164487045062789</c:v>
                  </c:pt>
                </c:numCache>
              </c:numRef>
            </c:plus>
            <c:minus>
              <c:numRef>
                <c:f>'Avg Score Cat'!$Q$31:$S$31</c:f>
                <c:numCache>
                  <c:formatCode>General</c:formatCode>
                  <c:ptCount val="3"/>
                  <c:pt idx="0">
                    <c:v>0.134319633022209</c:v>
                  </c:pt>
                  <c:pt idx="1">
                    <c:v>0.197391591527471</c:v>
                  </c:pt>
                  <c:pt idx="2">
                    <c:v>0.164487045062789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'Avg Score Cat'!$C$34:$E$34</c:f>
              <c:strCache>
                <c:ptCount val="3"/>
                <c:pt idx="0">
                  <c:v>Knowledge</c:v>
                </c:pt>
                <c:pt idx="1">
                  <c:v>Confidence</c:v>
                </c:pt>
                <c:pt idx="2">
                  <c:v>Comfort</c:v>
                </c:pt>
              </c:strCache>
            </c:strRef>
          </c:cat>
          <c:val>
            <c:numRef>
              <c:f>'Avg Score Cat'!$C$35:$E$35</c:f>
              <c:numCache>
                <c:formatCode>General</c:formatCode>
                <c:ptCount val="3"/>
                <c:pt idx="0">
                  <c:v>3.543956043956044</c:v>
                </c:pt>
                <c:pt idx="1">
                  <c:v>3.48076923076923</c:v>
                </c:pt>
                <c:pt idx="2">
                  <c:v>3.557158119658118</c:v>
                </c:pt>
              </c:numCache>
            </c:numRef>
          </c:val>
        </c:ser>
        <c:ser>
          <c:idx val="1"/>
          <c:order val="1"/>
          <c:tx>
            <c:strRef>
              <c:f>'Avg Score Cat'!$B$36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'Avg Score Cat'!$Q$32:$S$32</c:f>
                <c:numCache>
                  <c:formatCode>General</c:formatCode>
                  <c:ptCount val="3"/>
                  <c:pt idx="0">
                    <c:v>0.139576412980886</c:v>
                  </c:pt>
                  <c:pt idx="1">
                    <c:v>0.164171671134898</c:v>
                  </c:pt>
                  <c:pt idx="2">
                    <c:v>0.204958633066276</c:v>
                  </c:pt>
                </c:numCache>
              </c:numRef>
            </c:plus>
            <c:minus>
              <c:numRef>
                <c:f>'Avg Score Cat'!$Q$32:$S$32</c:f>
                <c:numCache>
                  <c:formatCode>General</c:formatCode>
                  <c:ptCount val="3"/>
                  <c:pt idx="0">
                    <c:v>0.139576412980886</c:v>
                  </c:pt>
                  <c:pt idx="1">
                    <c:v>0.164171671134898</c:v>
                  </c:pt>
                  <c:pt idx="2">
                    <c:v>0.204958633066276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'Avg Score Cat'!$C$34:$E$34</c:f>
              <c:strCache>
                <c:ptCount val="3"/>
                <c:pt idx="0">
                  <c:v>Knowledge</c:v>
                </c:pt>
                <c:pt idx="1">
                  <c:v>Confidence</c:v>
                </c:pt>
                <c:pt idx="2">
                  <c:v>Comfort</c:v>
                </c:pt>
              </c:strCache>
            </c:strRef>
          </c:cat>
          <c:val>
            <c:numRef>
              <c:f>'Avg Score Cat'!$C$36:$E$36</c:f>
              <c:numCache>
                <c:formatCode>General</c:formatCode>
                <c:ptCount val="3"/>
                <c:pt idx="0">
                  <c:v>3.972527472527473</c:v>
                </c:pt>
                <c:pt idx="1">
                  <c:v>3.958579881656805</c:v>
                </c:pt>
                <c:pt idx="2">
                  <c:v>3.819526627218934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1950320"/>
        <c:axId val="-1904407840"/>
      </c:barChart>
      <c:catAx>
        <c:axId val="-204195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407840"/>
        <c:crosses val="autoZero"/>
        <c:auto val="1"/>
        <c:lblAlgn val="ctr"/>
        <c:lblOffset val="100"/>
        <c:noMultiLvlLbl val="0"/>
      </c:catAx>
      <c:valAx>
        <c:axId val="-1904407840"/>
        <c:scaling>
          <c:orientation val="minMax"/>
          <c:max val="4.2"/>
          <c:min val="3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 smtClean="0"/>
                  <a:t>Rating</a:t>
                </a:r>
                <a:r>
                  <a:rPr lang="en-US" baseline="0" dirty="0" smtClean="0"/>
                  <a:t> of </a:t>
                </a:r>
                <a:r>
                  <a:rPr lang="en-US" dirty="0" smtClean="0"/>
                  <a:t>Self-Efficacy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81708080165579"/>
              <c:y val="0.25057499624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4195032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dirty="0" smtClean="0"/>
              <a:t>Composite </a:t>
            </a:r>
            <a:r>
              <a:rPr lang="en-US" dirty="0"/>
              <a:t>Score per Individual</a:t>
            </a:r>
          </a:p>
        </c:rich>
      </c:tx>
      <c:layout>
        <c:manualLayout>
          <c:xMode val="edge"/>
          <c:yMode val="edge"/>
          <c:x val="0.236938603868797"/>
          <c:y val="0.0204304974699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229988808169"/>
          <c:y val="0.209823047531587"/>
          <c:w val="0.711284941358781"/>
          <c:h val="0.684451770926552"/>
        </c:manualLayout>
      </c:layout>
      <c:lineChart>
        <c:grouping val="standard"/>
        <c:varyColors val="0"/>
        <c:ser>
          <c:idx val="0"/>
          <c:order val="0"/>
          <c:tx>
            <c:strRef>
              <c:f>'Indv pre post'!$E$12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post'!$F$12:$G$12</c:f>
              <c:numCache>
                <c:formatCode>General</c:formatCode>
                <c:ptCount val="2"/>
                <c:pt idx="0">
                  <c:v>3.076923076923077</c:v>
                </c:pt>
                <c:pt idx="1">
                  <c:v>3.230769230769231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'Indv pre post'!$E$13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post'!$F$13:$G$13</c:f>
              <c:numCache>
                <c:formatCode>General</c:formatCode>
                <c:ptCount val="2"/>
                <c:pt idx="0">
                  <c:v>4.153846153846154</c:v>
                </c:pt>
                <c:pt idx="1">
                  <c:v>4.615384615384615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'Indv pre post'!$E$14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post'!$F$14:$G$14</c:f>
              <c:numCache>
                <c:formatCode>General</c:formatCode>
                <c:ptCount val="2"/>
                <c:pt idx="0">
                  <c:v>3.692307692307692</c:v>
                </c:pt>
                <c:pt idx="1">
                  <c:v>4.076923076923076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'Indv pre post'!$E$15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post'!$F$15:$G$15</c:f>
              <c:numCache>
                <c:formatCode>General</c:formatCode>
                <c:ptCount val="2"/>
                <c:pt idx="0">
                  <c:v>3.384615384615385</c:v>
                </c:pt>
                <c:pt idx="1">
                  <c:v>3.923076923076923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'Indv pre post'!$E$16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post'!$F$16:$G$16</c:f>
              <c:numCache>
                <c:formatCode>General</c:formatCode>
                <c:ptCount val="2"/>
                <c:pt idx="0">
                  <c:v>3.153846153846154</c:v>
                </c:pt>
                <c:pt idx="1">
                  <c:v>3.538461538461538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'Indv pre post'!$E$17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post'!$F$17:$G$17</c:f>
              <c:numCache>
                <c:formatCode>General</c:formatCode>
                <c:ptCount val="2"/>
                <c:pt idx="0">
                  <c:v>3.307692307692307</c:v>
                </c:pt>
                <c:pt idx="1">
                  <c:v>3.692307692307692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'Indv pre post'!$E$18</c:f>
              <c:strCache>
                <c:ptCount val="1"/>
                <c:pt idx="0">
                  <c:v>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post'!$F$18:$G$18</c:f>
              <c:numCache>
                <c:formatCode>General</c:formatCode>
                <c:ptCount val="2"/>
                <c:pt idx="0">
                  <c:v>3.153846153846154</c:v>
                </c:pt>
                <c:pt idx="1">
                  <c:v>4.0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'Indv pre post'!$E$19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post'!$F$19:$G$19</c:f>
              <c:numCache>
                <c:formatCode>General</c:formatCode>
                <c:ptCount val="2"/>
                <c:pt idx="0">
                  <c:v>3.153846153846154</c:v>
                </c:pt>
                <c:pt idx="1">
                  <c:v>3.0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'Indv pre post'!$E$20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post'!$F$20:$G$20</c:f>
              <c:numCache>
                <c:formatCode>General</c:formatCode>
                <c:ptCount val="2"/>
                <c:pt idx="0">
                  <c:v>3.76923076923077</c:v>
                </c:pt>
                <c:pt idx="1">
                  <c:v>4.384615384615385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'Indv pre post'!$E$21</c:f>
              <c:strCache>
                <c:ptCount val="1"/>
                <c:pt idx="0">
                  <c:v>10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post'!$F$21:$G$21</c:f>
              <c:numCache>
                <c:formatCode>General</c:formatCode>
                <c:ptCount val="2"/>
                <c:pt idx="0">
                  <c:v>4.153846153846154</c:v>
                </c:pt>
                <c:pt idx="1">
                  <c:v>4.461538461538462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'Indv pre post'!$E$22</c:f>
              <c:strCache>
                <c:ptCount val="1"/>
                <c:pt idx="0">
                  <c:v>11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post'!$F$22:$G$22</c:f>
              <c:numCache>
                <c:formatCode>General</c:formatCode>
                <c:ptCount val="2"/>
                <c:pt idx="0">
                  <c:v>4.538461538461538</c:v>
                </c:pt>
                <c:pt idx="1">
                  <c:v>4.76923076923077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'Indv pre post'!$E$23</c:f>
              <c:strCache>
                <c:ptCount val="1"/>
                <c:pt idx="0">
                  <c:v>12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post'!$F$23:$G$23</c:f>
              <c:numCache>
                <c:formatCode>General</c:formatCode>
                <c:ptCount val="2"/>
                <c:pt idx="0">
                  <c:v>3.0</c:v>
                </c:pt>
                <c:pt idx="1">
                  <c:v>4.076923076923076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'Indv pre post'!$E$24</c:f>
              <c:strCache>
                <c:ptCount val="1"/>
                <c:pt idx="0">
                  <c:v>13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post'!$F$24:$G$24</c:f>
              <c:numCache>
                <c:formatCode>General</c:formatCode>
                <c:ptCount val="2"/>
                <c:pt idx="0">
                  <c:v>3.076923076923077</c:v>
                </c:pt>
                <c:pt idx="1">
                  <c:v>3.538461538461538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'Indv pre post'!$E$25</c:f>
              <c:strCache>
                <c:ptCount val="1"/>
                <c:pt idx="0">
                  <c:v>14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post'!$F$11:$G$11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post'!$F$25:$G$25</c:f>
              <c:numCache>
                <c:formatCode>General</c:formatCode>
                <c:ptCount val="2"/>
                <c:pt idx="0">
                  <c:v>4.0</c:v>
                </c:pt>
                <c:pt idx="1">
                  <c:v>4.307692307692307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6054272"/>
        <c:axId val="-1961512352"/>
      </c:lineChart>
      <c:catAx>
        <c:axId val="-199605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61512352"/>
        <c:crosses val="autoZero"/>
        <c:auto val="1"/>
        <c:lblAlgn val="ctr"/>
        <c:lblOffset val="100"/>
        <c:noMultiLvlLbl val="0"/>
      </c:catAx>
      <c:valAx>
        <c:axId val="-1961512352"/>
        <c:scaling>
          <c:orientation val="minMax"/>
          <c:max val="5.0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/>
                  <a:t>Rating of Self-Efficacy</a:t>
                </a:r>
              </a:p>
            </c:rich>
          </c:tx>
          <c:layout>
            <c:manualLayout>
              <c:xMode val="edge"/>
              <c:yMode val="edge"/>
              <c:x val="0.0324925994847784"/>
              <c:y val="0.2624788053697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9605427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dirty="0" smtClean="0"/>
              <a:t>Group Composite Score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'Avg Score Cat'!$Q$31:$Q$32</c:f>
                <c:numCache>
                  <c:formatCode>General</c:formatCode>
                  <c:ptCount val="2"/>
                  <c:pt idx="0">
                    <c:v>0.134319633022209</c:v>
                  </c:pt>
                  <c:pt idx="1">
                    <c:v>0.139576412980886</c:v>
                  </c:pt>
                </c:numCache>
              </c:numRef>
            </c:plus>
            <c:minus>
              <c:numRef>
                <c:f>'Avg Score Cat'!$Q$31:$Q$32</c:f>
                <c:numCache>
                  <c:formatCode>General</c:formatCode>
                  <c:ptCount val="2"/>
                  <c:pt idx="0">
                    <c:v>0.134319633022209</c:v>
                  </c:pt>
                  <c:pt idx="1">
                    <c:v>0.139576412980886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'Avg Score Cat'!$B$35:$B$36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'Avg Score Cat'!$C$35:$C$36</c:f>
              <c:numCache>
                <c:formatCode>General</c:formatCode>
                <c:ptCount val="2"/>
                <c:pt idx="0">
                  <c:v>3.543956043956044</c:v>
                </c:pt>
                <c:pt idx="1">
                  <c:v>3.972527472527473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2045408768"/>
        <c:axId val="-1959441792"/>
      </c:barChart>
      <c:catAx>
        <c:axId val="-20454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59441792"/>
        <c:crosses val="autoZero"/>
        <c:auto val="1"/>
        <c:lblAlgn val="ctr"/>
        <c:lblOffset val="100"/>
        <c:noMultiLvlLbl val="0"/>
      </c:catAx>
      <c:valAx>
        <c:axId val="-1959441792"/>
        <c:scaling>
          <c:orientation val="minMax"/>
          <c:max val="4.149999999999999"/>
          <c:min val="3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 smtClean="0"/>
                  <a:t>Rating of Self Efficacy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6849199663016"/>
              <c:y val="0.264747532827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4540876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dirty="0" smtClean="0"/>
              <a:t>Composite </a:t>
            </a:r>
            <a:r>
              <a:rPr lang="en-US" dirty="0"/>
              <a:t>Score per Individual</a:t>
            </a:r>
          </a:p>
        </c:rich>
      </c:tx>
      <c:layout>
        <c:manualLayout>
          <c:xMode val="edge"/>
          <c:yMode val="edge"/>
          <c:x val="0.257123633305299"/>
          <c:y val="0.00875592748713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502982107356"/>
          <c:y val="0.19452384530919"/>
          <c:w val="0.698807157057654"/>
          <c:h val="0.68264060387862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post'!$I$12:$J$12</c:f>
              <c:numCache>
                <c:formatCode>General</c:formatCode>
                <c:ptCount val="2"/>
                <c:pt idx="0">
                  <c:v>2.846153846153846</c:v>
                </c:pt>
                <c:pt idx="1">
                  <c:v>3.0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post'!$I$13:$J$13</c:f>
              <c:numCache>
                <c:formatCode>General</c:formatCode>
                <c:ptCount val="2"/>
                <c:pt idx="0">
                  <c:v>4.153846153846154</c:v>
                </c:pt>
                <c:pt idx="1">
                  <c:v>4.615384615384615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post'!$I$14:$J$14</c:f>
              <c:numCache>
                <c:formatCode>General</c:formatCode>
                <c:ptCount val="2"/>
                <c:pt idx="0">
                  <c:v>3.846153846153846</c:v>
                </c:pt>
                <c:pt idx="1">
                  <c:v>4.076923076923076</c:v>
                </c:pt>
              </c:numCache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post'!$I$15:$J$15</c:f>
              <c:numCache>
                <c:formatCode>General</c:formatCode>
                <c:ptCount val="2"/>
                <c:pt idx="0">
                  <c:v>3.384615384615385</c:v>
                </c:pt>
                <c:pt idx="1">
                  <c:v>4.0</c:v>
                </c:pt>
              </c:numCache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post'!$I$16:$J$16</c:f>
              <c:numCache>
                <c:formatCode>General</c:formatCode>
                <c:ptCount val="2"/>
                <c:pt idx="0">
                  <c:v>3.0</c:v>
                </c:pt>
              </c:numCache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post'!$I$17:$J$17</c:f>
              <c:numCache>
                <c:formatCode>General</c:formatCode>
                <c:ptCount val="2"/>
                <c:pt idx="0">
                  <c:v>2.25</c:v>
                </c:pt>
                <c:pt idx="1">
                  <c:v>2.76923076923077</c:v>
                </c:pt>
              </c:numCache>
            </c:numRef>
          </c:val>
          <c:smooth val="0"/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post'!$I$18:$J$18</c:f>
              <c:numCache>
                <c:formatCode>General</c:formatCode>
                <c:ptCount val="2"/>
                <c:pt idx="0">
                  <c:v>3.153846153846154</c:v>
                </c:pt>
                <c:pt idx="1">
                  <c:v>4.0</c:v>
                </c:pt>
              </c:numCache>
            </c:numRef>
          </c:val>
          <c:smooth val="0"/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post'!$I$19:$J$19</c:f>
              <c:numCache>
                <c:formatCode>General</c:formatCode>
                <c:ptCount val="2"/>
                <c:pt idx="1">
                  <c:v>3.307692307692307</c:v>
                </c:pt>
              </c:numCache>
            </c:numRef>
          </c:val>
          <c:smooth val="0"/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post'!$I$20:$J$20</c:f>
              <c:numCache>
                <c:formatCode>General</c:formatCode>
                <c:ptCount val="2"/>
                <c:pt idx="0">
                  <c:v>4.0</c:v>
                </c:pt>
                <c:pt idx="1">
                  <c:v>4.384615384615385</c:v>
                </c:pt>
              </c:numCache>
            </c:numRef>
          </c:val>
          <c:smooth val="0"/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post'!$I$21:$J$21</c:f>
              <c:numCache>
                <c:formatCode>General</c:formatCode>
                <c:ptCount val="2"/>
                <c:pt idx="0">
                  <c:v>4.461538461538462</c:v>
                </c:pt>
                <c:pt idx="1">
                  <c:v>4.538461538461538</c:v>
                </c:pt>
              </c:numCache>
            </c:numRef>
          </c:val>
          <c:smooth val="0"/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post'!$I$22:$J$22</c:f>
              <c:numCache>
                <c:formatCode>General</c:formatCode>
                <c:ptCount val="2"/>
                <c:pt idx="0">
                  <c:v>4.615384615384615</c:v>
                </c:pt>
                <c:pt idx="1">
                  <c:v>4.692307692307692</c:v>
                </c:pt>
              </c:numCache>
            </c:numRef>
          </c:val>
          <c:smooth val="0"/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post'!$I$23:$J$23</c:f>
              <c:numCache>
                <c:formatCode>General</c:formatCode>
                <c:ptCount val="2"/>
                <c:pt idx="0">
                  <c:v>2.615384615384615</c:v>
                </c:pt>
                <c:pt idx="1">
                  <c:v>4.23076923076923</c:v>
                </c:pt>
              </c:numCache>
            </c:numRef>
          </c:val>
          <c:smooth val="0"/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post'!$I$24:$J$24</c:f>
              <c:numCache>
                <c:formatCode>General</c:formatCode>
                <c:ptCount val="2"/>
                <c:pt idx="0">
                  <c:v>3.0</c:v>
                </c:pt>
                <c:pt idx="1">
                  <c:v>3.615384615384615</c:v>
                </c:pt>
              </c:numCache>
            </c:numRef>
          </c:val>
          <c:smooth val="0"/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post'!$I$11:$J$11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post'!$I$25:$J$25</c:f>
              <c:numCache>
                <c:formatCode>General</c:formatCode>
                <c:ptCount val="2"/>
                <c:pt idx="0">
                  <c:v>3.923076923076923</c:v>
                </c:pt>
                <c:pt idx="1">
                  <c:v>4.23076923076923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5467104"/>
        <c:axId val="-2039560560"/>
      </c:lineChart>
      <c:catAx>
        <c:axId val="-20454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39560560"/>
        <c:crosses val="autoZero"/>
        <c:auto val="1"/>
        <c:lblAlgn val="ctr"/>
        <c:lblOffset val="100"/>
        <c:noMultiLvlLbl val="0"/>
      </c:catAx>
      <c:valAx>
        <c:axId val="-2039560560"/>
        <c:scaling>
          <c:orientation val="minMax"/>
          <c:min val="2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/>
                  <a:t>Rating of Self-Efficacy</a:t>
                </a:r>
              </a:p>
            </c:rich>
          </c:tx>
          <c:layout>
            <c:manualLayout>
              <c:xMode val="edge"/>
              <c:yMode val="edge"/>
              <c:x val="0.0354808844857387"/>
              <c:y val="0.2632454661072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4546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dirty="0"/>
              <a:t>Group Composite Score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687387644362"/>
          <c:y val="0.13449104620234"/>
          <c:w val="0.742504693231796"/>
          <c:h val="0.751516430118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'Avg Score Cat'!$C$39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'Avg Score Cat'!$R$31:$R$32</c:f>
                <c:numCache>
                  <c:formatCode>General</c:formatCode>
                  <c:ptCount val="2"/>
                  <c:pt idx="0">
                    <c:v>0.197391591527471</c:v>
                  </c:pt>
                  <c:pt idx="1">
                    <c:v>0.164171671134898</c:v>
                  </c:pt>
                </c:numCache>
              </c:numRef>
            </c:plus>
            <c:minus>
              <c:numRef>
                <c:f>'Avg Score Cat'!$R$31:$R$32</c:f>
                <c:numCache>
                  <c:formatCode>General</c:formatCode>
                  <c:ptCount val="2"/>
                  <c:pt idx="0">
                    <c:v>0.197391591527471</c:v>
                  </c:pt>
                  <c:pt idx="1">
                    <c:v>0.164171671134898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'Avg Score Cat'!$B$40:$B$41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'Avg Score Cat'!$C$40:$C$41</c:f>
              <c:numCache>
                <c:formatCode>General</c:formatCode>
                <c:ptCount val="2"/>
                <c:pt idx="0">
                  <c:v>3.48076923076923</c:v>
                </c:pt>
                <c:pt idx="1">
                  <c:v>3.958579881656805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-2128531056"/>
        <c:axId val="-2088955568"/>
      </c:barChart>
      <c:catAx>
        <c:axId val="-212853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88955568"/>
        <c:crosses val="autoZero"/>
        <c:auto val="1"/>
        <c:lblAlgn val="ctr"/>
        <c:lblOffset val="100"/>
        <c:noMultiLvlLbl val="0"/>
      </c:catAx>
      <c:valAx>
        <c:axId val="-2088955568"/>
        <c:scaling>
          <c:orientation val="minMax"/>
          <c:max val="4.2"/>
          <c:min val="3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/>
                  <a:t>Rating of Self-Efficacy</a:t>
                </a:r>
              </a:p>
            </c:rich>
          </c:tx>
          <c:layout>
            <c:manualLayout>
              <c:xMode val="edge"/>
              <c:yMode val="edge"/>
              <c:x val="0.0235888795282224"/>
              <c:y val="0.263455976069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853105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dirty="0" smtClean="0"/>
              <a:t>Composite </a:t>
            </a:r>
            <a:r>
              <a:rPr lang="en-US" dirty="0"/>
              <a:t>Score per Individual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486973947896"/>
          <c:y val="0.193825899068287"/>
          <c:w val="0.70440881763527"/>
          <c:h val="0.6837347500929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post'!$L$12:$M$12</c:f>
              <c:numCache>
                <c:formatCode>General</c:formatCode>
                <c:ptCount val="2"/>
                <c:pt idx="0">
                  <c:v>3.307692307692307</c:v>
                </c:pt>
                <c:pt idx="1">
                  <c:v>2.923076923076923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post'!$L$13:$M$13</c:f>
              <c:numCache>
                <c:formatCode>General</c:formatCode>
                <c:ptCount val="2"/>
                <c:pt idx="0">
                  <c:v>4.083333333333333</c:v>
                </c:pt>
                <c:pt idx="1">
                  <c:v>4.615384615384615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post'!$L$14:$M$14</c:f>
              <c:numCache>
                <c:formatCode>General</c:formatCode>
                <c:ptCount val="2"/>
                <c:pt idx="0">
                  <c:v>4.0</c:v>
                </c:pt>
                <c:pt idx="1">
                  <c:v>4.076923076923076</c:v>
                </c:pt>
              </c:numCache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post'!$L$15:$M$15</c:f>
              <c:numCache>
                <c:formatCode>General</c:formatCode>
                <c:ptCount val="2"/>
                <c:pt idx="0">
                  <c:v>3.384615384615385</c:v>
                </c:pt>
                <c:pt idx="1">
                  <c:v>4.0</c:v>
                </c:pt>
              </c:numCache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post'!$L$16:$M$16</c:f>
              <c:numCache>
                <c:formatCode>General</c:formatCode>
                <c:ptCount val="2"/>
                <c:pt idx="0">
                  <c:v>3.615384615384615</c:v>
                </c:pt>
              </c:numCache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post'!$L$17:$M$17</c:f>
              <c:numCache>
                <c:formatCode>General</c:formatCode>
                <c:ptCount val="2"/>
                <c:pt idx="1">
                  <c:v>2.153846153846154</c:v>
                </c:pt>
              </c:numCache>
            </c:numRef>
          </c:val>
          <c:smooth val="0"/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post'!$L$18:$M$18</c:f>
              <c:numCache>
                <c:formatCode>General</c:formatCode>
                <c:ptCount val="2"/>
                <c:pt idx="0">
                  <c:v>3.0</c:v>
                </c:pt>
                <c:pt idx="1">
                  <c:v>4.0</c:v>
                </c:pt>
              </c:numCache>
            </c:numRef>
          </c:val>
          <c:smooth val="0"/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post'!$L$19:$M$19</c:f>
              <c:numCache>
                <c:formatCode>General</c:formatCode>
                <c:ptCount val="2"/>
                <c:pt idx="1">
                  <c:v>2.692307692307692</c:v>
                </c:pt>
              </c:numCache>
            </c:numRef>
          </c:val>
          <c:smooth val="0"/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post'!$L$20:$M$20</c:f>
              <c:numCache>
                <c:formatCode>General</c:formatCode>
                <c:ptCount val="2"/>
                <c:pt idx="0">
                  <c:v>3.538461538461538</c:v>
                </c:pt>
                <c:pt idx="1">
                  <c:v>4.538461538461538</c:v>
                </c:pt>
              </c:numCache>
            </c:numRef>
          </c:val>
          <c:smooth val="0"/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post'!$L$21:$M$21</c:f>
              <c:numCache>
                <c:formatCode>General</c:formatCode>
                <c:ptCount val="2"/>
                <c:pt idx="0">
                  <c:v>3.833333333333333</c:v>
                </c:pt>
                <c:pt idx="1">
                  <c:v>4.384615384615385</c:v>
                </c:pt>
              </c:numCache>
            </c:numRef>
          </c:val>
          <c:smooth val="0"/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post'!$L$22:$M$22</c:f>
              <c:numCache>
                <c:formatCode>General</c:formatCode>
                <c:ptCount val="2"/>
                <c:pt idx="0">
                  <c:v>4.615384615384615</c:v>
                </c:pt>
                <c:pt idx="1">
                  <c:v>4.423076923076922</c:v>
                </c:pt>
              </c:numCache>
            </c:numRef>
          </c:val>
          <c:smooth val="0"/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post'!$L$23:$M$23</c:f>
              <c:numCache>
                <c:formatCode>General</c:formatCode>
                <c:ptCount val="2"/>
                <c:pt idx="0">
                  <c:v>2.461538461538462</c:v>
                </c:pt>
                <c:pt idx="1">
                  <c:v>3.76923076923077</c:v>
                </c:pt>
              </c:numCache>
            </c:numRef>
          </c:val>
          <c:smooth val="0"/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post'!$L$24:$M$24</c:f>
              <c:numCache>
                <c:formatCode>General</c:formatCode>
                <c:ptCount val="2"/>
                <c:pt idx="0">
                  <c:v>2.76923076923077</c:v>
                </c:pt>
                <c:pt idx="1">
                  <c:v>3.76923076923077</c:v>
                </c:pt>
              </c:numCache>
            </c:numRef>
          </c:val>
          <c:smooth val="0"/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'Indv pre post'!$L$11:$M$11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'Indv pre post'!$L$25:$M$25</c:f>
              <c:numCache>
                <c:formatCode>General</c:formatCode>
                <c:ptCount val="2"/>
                <c:pt idx="0">
                  <c:v>4.076923076923076</c:v>
                </c:pt>
                <c:pt idx="1">
                  <c:v>4.307692307692307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64472736"/>
        <c:axId val="-2089205136"/>
      </c:lineChart>
      <c:catAx>
        <c:axId val="-196447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89205136"/>
        <c:crosses val="autoZero"/>
        <c:auto val="1"/>
        <c:lblAlgn val="ctr"/>
        <c:lblOffset val="100"/>
        <c:noMultiLvlLbl val="0"/>
      </c:catAx>
      <c:valAx>
        <c:axId val="-2089205136"/>
        <c:scaling>
          <c:orientation val="minMax"/>
          <c:min val="2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/>
                  <a:t>Rating of Self-Efficacy</a:t>
                </a:r>
              </a:p>
            </c:rich>
          </c:tx>
          <c:layout>
            <c:manualLayout>
              <c:xMode val="edge"/>
              <c:yMode val="edge"/>
              <c:x val="0.0332067574816394"/>
              <c:y val="0.2640027044555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6447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2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Group Composite Score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92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4013028278795"/>
          <c:y val="0.133965690553113"/>
          <c:w val="0.712179052597364"/>
          <c:h val="0.746204500776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'Avg Score Cat'!$C$44</c:f>
              <c:strCache>
                <c:ptCount val="1"/>
                <c:pt idx="0">
                  <c:v>Comfort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'Avg Score Cat'!$S$31:$S$32</c:f>
                <c:numCache>
                  <c:formatCode>General</c:formatCode>
                  <c:ptCount val="2"/>
                  <c:pt idx="0">
                    <c:v>0.164487045062789</c:v>
                  </c:pt>
                  <c:pt idx="1">
                    <c:v>0.204958633066276</c:v>
                  </c:pt>
                </c:numCache>
              </c:numRef>
            </c:plus>
            <c:minus>
              <c:numRef>
                <c:f>'Avg Score Cat'!$S$31:$S$32</c:f>
                <c:numCache>
                  <c:formatCode>General</c:formatCode>
                  <c:ptCount val="2"/>
                  <c:pt idx="0">
                    <c:v>0.164487045062789</c:v>
                  </c:pt>
                  <c:pt idx="1">
                    <c:v>0.204958633066276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'Avg Score Cat'!$B$45:$B$46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'Avg Score Cat'!$C$45:$C$46</c:f>
              <c:numCache>
                <c:formatCode>General</c:formatCode>
                <c:ptCount val="2"/>
                <c:pt idx="0">
                  <c:v>3.557158119658118</c:v>
                </c:pt>
                <c:pt idx="1">
                  <c:v>3.819526627218934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-1965720464"/>
        <c:axId val="-2038618736"/>
      </c:barChart>
      <c:catAx>
        <c:axId val="-196572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8618736"/>
        <c:crosses val="autoZero"/>
        <c:auto val="1"/>
        <c:lblAlgn val="ctr"/>
        <c:lblOffset val="100"/>
        <c:noMultiLvlLbl val="0"/>
      </c:catAx>
      <c:valAx>
        <c:axId val="-2038618736"/>
        <c:scaling>
          <c:orientation val="minMax"/>
          <c:max val="4.1"/>
          <c:min val="3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of Self-Efficacy</a:t>
                </a:r>
              </a:p>
            </c:rich>
          </c:tx>
          <c:layout>
            <c:manualLayout>
              <c:xMode val="edge"/>
              <c:yMode val="edge"/>
              <c:x val="0.016849199663016"/>
              <c:y val="0.2631932982452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57204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0.17764</cdr:x>
      <cdr:y>0.08174</cdr:y>
    </cdr:from>
    <cdr:to>
      <cdr:x>0.32358</cdr:x>
      <cdr:y>0.15097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3037" y="381000"/>
          <a:ext cx="1185505" cy="322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 charset="0"/>
              <a:ea typeface="Arial" charset="0"/>
              <a:cs typeface="Arial" charset="0"/>
            </a:rPr>
            <a:t>p=0.0001</a:t>
          </a:r>
        </a:p>
      </cdr:txBody>
    </cdr:sp>
  </cdr:relSizeAnchor>
  <cdr:relSizeAnchor xmlns:cdr="http://schemas.openxmlformats.org/drawingml/2006/chartDrawing">
    <cdr:from>
      <cdr:x>0.48084</cdr:x>
      <cdr:y>0.08174</cdr:y>
    </cdr:from>
    <cdr:to>
      <cdr:x>0.60919</cdr:x>
      <cdr:y>0.13966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06007" y="381000"/>
          <a:ext cx="1042617" cy="269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 charset="0"/>
              <a:ea typeface="Arial" charset="0"/>
              <a:cs typeface="Arial" charset="0"/>
            </a:rPr>
            <a:t>p=0.002</a:t>
          </a:r>
        </a:p>
      </cdr:txBody>
    </cdr:sp>
  </cdr:relSizeAnchor>
  <cdr:relSizeAnchor xmlns:cdr="http://schemas.openxmlformats.org/drawingml/2006/chartDrawing">
    <cdr:from>
      <cdr:x>0.78916</cdr:x>
      <cdr:y>0.0808</cdr:y>
    </cdr:from>
    <cdr:to>
      <cdr:x>0.90165</cdr:x>
      <cdr:y>0.13464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10563" y="376619"/>
          <a:ext cx="913783" cy="250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 charset="0"/>
              <a:ea typeface="Arial" charset="0"/>
              <a:cs typeface="Arial" charset="0"/>
            </a:rPr>
            <a:t>p=0.01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0.46462</cdr:x>
      <cdr:y>0.2779</cdr:y>
    </cdr:from>
    <cdr:to>
      <cdr:x>0.81169</cdr:x>
      <cdr:y>0.36176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012" y="1209253"/>
          <a:ext cx="1308011" cy="36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p=0.0001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5/2/18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Have a blurb of who I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3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data 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its impact, but is widely used, especially in oncology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 for privacy, manage interruptions (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review the chart, involve others (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RN, Social work, child life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 down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introduce everyone 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get information before you give information: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have the doctors told you…”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your understanding of…”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how the patient / family likes to receive information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“big picture” or details),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if anyone else should be present, and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a warning shot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"Unfortunately the news is not what we had hoped for..."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 am sorry but I have some information which may be hard to hear..."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JARGON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“Doctors sometimes use words that not everyone understands. Please stop me if I’m doing this.”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Avoid euphemisms,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information in small pieces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check understanding frequently 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them know you have connected with their emotions,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TALKING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observe the emotion, identify the emotion, and explore the reason for the emotion (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 mnemonic)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overall understanding, recap goals, discuss the plan, probe for questions, and document the discussion </a:t>
            </a: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AAP Resilience in the Face of Grief and Loss Curriculum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et al. CA Cancer J Clin.2005; 55:164-177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3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en-US" dirty="0" smtClean="0"/>
              <a:t>Age, gender, and level of training </a:t>
            </a:r>
          </a:p>
          <a:p>
            <a:pPr lvl="3"/>
            <a:r>
              <a:rPr lang="en-US" dirty="0" smtClean="0"/>
              <a:t>Previous formal training in delivering difficult news and where this occurred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senior paediatric resident completed a survey for each admitted patient. A positive result was selection of one or more of the first four criteria. A negative result occurred with selection of the null criteria, the fifth survey question.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OSCE used to test medical student skill in taking a medical history or performing</a:t>
            </a:r>
            <a:r>
              <a:rPr lang="en-US" baseline="0" dirty="0" smtClean="0"/>
              <a:t> a physical exam</a:t>
            </a:r>
          </a:p>
          <a:p>
            <a:r>
              <a:rPr lang="en-US" baseline="0" dirty="0" smtClean="0"/>
              <a:t>Also used to test advanced communication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5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70% completion for “competency” Reed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Spikes checklist :Generate average score for each item from each observer </a:t>
            </a:r>
            <a:r>
              <a:rPr lang="en-US" dirty="0" smtClean="0">
                <a:sym typeface="Wingdings"/>
              </a:rPr>
              <a:t> sum for total score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MIRS: </a:t>
            </a:r>
            <a:r>
              <a:rPr lang="en-US" dirty="0" smtClean="0"/>
              <a:t>Generate average score for the rating scale for each observer </a:t>
            </a:r>
            <a:r>
              <a:rPr lang="en-US" dirty="0" smtClean="0">
                <a:sym typeface="Wingdings"/>
              </a:rPr>
              <a:t> average for final average score</a:t>
            </a: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91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95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overlap</a:t>
            </a:r>
            <a:r>
              <a:rPr lang="en-US" baseline="0" dirty="0" smtClean="0"/>
              <a:t> with SPIKES checklist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5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subjects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lecture to</a:t>
            </a:r>
            <a:r>
              <a:rPr lang="en-US" baseline="0" dirty="0" smtClean="0"/>
              <a:t>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8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61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DECIDE</a:t>
            </a:r>
            <a:r>
              <a:rPr lang="en-US" baseline="0" dirty="0" smtClean="0"/>
              <a:t> WHAT TO DRAW ATTENTION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6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Happens in nearly all aspects of life, both work and personal life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Accrediting body, the ACGME, has </a:t>
            </a:r>
            <a:r>
              <a:rPr lang="en-US" dirty="0" smtClean="0"/>
              <a:t>competencies </a:t>
            </a:r>
            <a:r>
              <a:rPr lang="en-US" dirty="0" smtClean="0"/>
              <a:t>related</a:t>
            </a:r>
            <a:r>
              <a:rPr lang="en-US" baseline="0" dirty="0" smtClean="0"/>
              <a:t> to communication that trainees are expected to meet, some specifically address delivering difficult news</a:t>
            </a:r>
            <a:r>
              <a:rPr lang="en-US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See one, do one, teach one model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Think about talking about importance</a:t>
            </a:r>
            <a:r>
              <a:rPr lang="en-US" baseline="0" dirty="0" smtClean="0"/>
              <a:t> of effective communication</a:t>
            </a:r>
          </a:p>
          <a:p>
            <a:r>
              <a:rPr lang="en-US" baseline="0" dirty="0" smtClean="0"/>
              <a:t>Some background on me</a:t>
            </a:r>
          </a:p>
          <a:p>
            <a:r>
              <a:rPr lang="en-US" baseline="0" dirty="0" smtClean="0"/>
              <a:t>Techniques that can be used </a:t>
            </a:r>
          </a:p>
          <a:p>
            <a:r>
              <a:rPr lang="en-US" baseline="0" dirty="0" smtClean="0"/>
              <a:t>Clinical scenario- like ALL or need life support to engage</a:t>
            </a:r>
          </a:p>
          <a:p>
            <a:r>
              <a:rPr lang="en-US" baseline="0" dirty="0" smtClean="0"/>
              <a:t>Set the stage, basic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in the eye of the beholder</a:t>
            </a:r>
          </a:p>
          <a:p>
            <a:endParaRPr lang="en-US" dirty="0" smtClean="0"/>
          </a:p>
          <a:p>
            <a:r>
              <a:rPr lang="en-US" dirty="0" smtClean="0"/>
              <a:t>We give difficult news</a:t>
            </a:r>
          </a:p>
          <a:p>
            <a:pPr lvl="1"/>
            <a:r>
              <a:rPr lang="en-US" dirty="0" smtClean="0"/>
              <a:t>What is difficult news</a:t>
            </a:r>
          </a:p>
          <a:p>
            <a:r>
              <a:rPr lang="en-US" dirty="0" smtClean="0"/>
              <a:t>We are expected to know how to deliver difficult news</a:t>
            </a:r>
          </a:p>
          <a:p>
            <a:r>
              <a:rPr lang="en-US" dirty="0" smtClean="0"/>
              <a:t>We don’t feel comfortable delivering difficult news</a:t>
            </a:r>
          </a:p>
          <a:p>
            <a:r>
              <a:rPr lang="en-US" dirty="0" smtClean="0"/>
              <a:t>Delivering difficult is a skill that can be learned</a:t>
            </a:r>
          </a:p>
          <a:p>
            <a:r>
              <a:rPr lang="en-US" dirty="0" smtClean="0"/>
              <a:t>We don’t formally teach it at Yale Peds</a:t>
            </a:r>
          </a:p>
          <a:p>
            <a:r>
              <a:rPr lang="en-US" dirty="0" smtClean="0"/>
              <a:t>A method for delivering difficult news has been developed</a:t>
            </a:r>
          </a:p>
          <a:p>
            <a:pPr lvl="1"/>
            <a:r>
              <a:rPr lang="en-US" dirty="0" smtClean="0"/>
              <a:t>SPIKES</a:t>
            </a:r>
          </a:p>
          <a:p>
            <a:r>
              <a:rPr lang="en-US" dirty="0" smtClean="0"/>
              <a:t>The AAP has a curriculum to teach pediatric trainees how to deliver difficult news</a:t>
            </a:r>
          </a:p>
          <a:p>
            <a:pPr lvl="1"/>
            <a:r>
              <a:rPr lang="en-US" dirty="0" smtClean="0"/>
              <a:t>It has never been evaluated for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1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it well doesn</a:t>
            </a:r>
            <a:r>
              <a:rPr lang="uk-UA" dirty="0" smtClean="0"/>
              <a:t>’</a:t>
            </a:r>
            <a:r>
              <a:rPr lang="en-US" dirty="0" smtClean="0"/>
              <a:t>t make the bad news better</a:t>
            </a:r>
          </a:p>
          <a:p>
            <a:r>
              <a:rPr lang="en-US" dirty="0" smtClean="0"/>
              <a:t>But doing it badly</a:t>
            </a:r>
            <a:r>
              <a:rPr lang="en-US" baseline="0" dirty="0" smtClean="0"/>
              <a:t> absolutely can make it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0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more -  a learnable</a:t>
            </a:r>
            <a:r>
              <a:rPr lang="en-US" baseline="0" dirty="0" smtClean="0"/>
              <a:t> skill/process</a:t>
            </a:r>
          </a:p>
          <a:p>
            <a:r>
              <a:rPr lang="en-US" baseline="0" dirty="0" smtClean="0"/>
              <a:t>Particularly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0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Pediatric residents reported minimal training, experience, knowledge, competence, and comfort in delivering</a:t>
            </a:r>
            <a:r>
              <a:rPr lang="en-US" baseline="0" dirty="0" smtClean="0"/>
              <a:t> difficult news with </a:t>
            </a:r>
            <a:r>
              <a:rPr lang="en-US" dirty="0" smtClean="0"/>
              <a:t>No significant improvement over the years of training</a:t>
            </a:r>
          </a:p>
          <a:p>
            <a:endParaRPr lang="en-US" dirty="0" smtClean="0"/>
          </a:p>
          <a:p>
            <a:r>
              <a:rPr lang="en-US" dirty="0" smtClean="0"/>
              <a:t>Ranked giving diff news as 3/10 for palliative care education topics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F8410-ACEC-CC4B-AC6B-7E46308B54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5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Reed: didactic, small group, and role play once with GRIEV_ING</a:t>
            </a:r>
            <a:r>
              <a:rPr lang="en-US" baseline="0" dirty="0" smtClean="0"/>
              <a:t> protocol in peds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4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dependent on clinical experiences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Really bad news is done by attendings, sometimes fellows.  Resident opportunity</a:t>
            </a:r>
            <a:r>
              <a:rPr lang="en-US" baseline="0" dirty="0" smtClean="0"/>
              <a:t> is limited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Fellows no formal teaching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training paradigm of see one do one teach one falls apart without the teaching component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standardized communication method taught</a:t>
            </a:r>
          </a:p>
          <a:p>
            <a:r>
              <a:rPr lang="en-US" dirty="0" smtClean="0"/>
              <a:t>No simulation sessions or role play </a:t>
            </a:r>
          </a:p>
          <a:p>
            <a:r>
              <a:rPr lang="en-US" dirty="0" smtClean="0"/>
              <a:t>No specific communication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F8410-ACEC-CC4B-AC6B-7E46308B54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48 pediatric fellows and 78 residents who rotate through pediatrics (60 general pediatrics, 16 medicine-pediatrics, and 2 pediatric psychiatry residents). 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Didactic:</a:t>
            </a:r>
            <a:r>
              <a:rPr lang="en-US" baseline="0" dirty="0" smtClean="0"/>
              <a:t> spikes and nurse</a:t>
            </a:r>
            <a:endParaRPr lang="en-US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observed role play of good and bad example of delivering difficult news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AAP b/c</a:t>
            </a:r>
            <a:r>
              <a:rPr lang="en-US" baseline="0" dirty="0" smtClean="0"/>
              <a:t> available to all, uses SPIKES, and reviewed by a panel of experts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hasn</a:t>
            </a:r>
            <a:r>
              <a:rPr lang="uk-UA" baseline="0" dirty="0" smtClean="0"/>
              <a:t>’</a:t>
            </a:r>
            <a:r>
              <a:rPr lang="en-US" baseline="0" dirty="0" smtClean="0"/>
              <a:t>t been tested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7AE4-52E2-401C-830A-9449BA96B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3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Yale School of Medicine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E5B1A-3881-D745-A8A0-786380246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5414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Delivering Difficult News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2286000"/>
            <a:ext cx="8229600" cy="914400"/>
          </a:xfrm>
        </p:spPr>
        <p:txBody>
          <a:bodyPr/>
          <a:lstStyle/>
          <a:p>
            <a:pPr algn="ctr"/>
            <a:r>
              <a:rPr lang="en-US" sz="3600" dirty="0" smtClean="0"/>
              <a:t>Curriculum Implementation and Assessment for Pediatric Trainees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4419600"/>
            <a:ext cx="82296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Tanya D. Murtha, MD, MPH		Yale Women’s Faculty Forum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Pediatric Critical Care Fellow		Seed Grant Conference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Yale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School of Medicine		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	May 2</a:t>
            </a:r>
            <a:r>
              <a:rPr lang="en-US" altLang="en-US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, 2018</a:t>
            </a: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Good </a:t>
            </a:r>
            <a:r>
              <a:rPr lang="en-US" sz="3200" dirty="0" smtClean="0"/>
              <a:t>News about Bad News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/>
              <a:t>Communication training works and can make positive </a:t>
            </a:r>
            <a:r>
              <a:rPr lang="en-US" altLang="en-US" sz="2400" dirty="0" smtClean="0"/>
              <a:t>differences</a:t>
            </a:r>
          </a:p>
          <a:p>
            <a:pPr>
              <a:defRPr/>
            </a:pPr>
            <a:endParaRPr lang="en-US" altLang="en-US" sz="600" dirty="0" smtClean="0"/>
          </a:p>
          <a:p>
            <a:pPr>
              <a:defRPr/>
            </a:pPr>
            <a:endParaRPr lang="en-US" altLang="en-US" sz="600" dirty="0"/>
          </a:p>
          <a:p>
            <a:pPr>
              <a:defRPr/>
            </a:pPr>
            <a:r>
              <a:rPr lang="en-US" altLang="en-US" sz="2400" dirty="0"/>
              <a:t>After formal training, when giving difficult news, trainees report </a:t>
            </a:r>
          </a:p>
          <a:p>
            <a:pPr lvl="1">
              <a:defRPr/>
            </a:pPr>
            <a:r>
              <a:rPr lang="en-US" altLang="en-US" sz="2200" dirty="0"/>
              <a:t>Greater </a:t>
            </a:r>
            <a:r>
              <a:rPr lang="en-US" altLang="en-US" sz="2200" dirty="0" smtClean="0"/>
              <a:t>self-perceived skills</a:t>
            </a:r>
            <a:endParaRPr lang="en-US" altLang="en-US" sz="2200" dirty="0"/>
          </a:p>
          <a:p>
            <a:pPr lvl="1">
              <a:defRPr/>
            </a:pPr>
            <a:r>
              <a:rPr lang="en-US" altLang="en-US" sz="2200" dirty="0"/>
              <a:t>Better self-confidence</a:t>
            </a:r>
          </a:p>
          <a:p>
            <a:pPr lvl="1">
              <a:defRPr/>
            </a:pPr>
            <a:r>
              <a:rPr lang="en-US" altLang="en-US" sz="2200" dirty="0"/>
              <a:t>Greater </a:t>
            </a:r>
            <a:r>
              <a:rPr lang="en-US" altLang="en-US" sz="2200" dirty="0" smtClean="0"/>
              <a:t>comfort</a:t>
            </a:r>
          </a:p>
          <a:p>
            <a:pPr lvl="1">
              <a:defRPr/>
            </a:pPr>
            <a:endParaRPr lang="en-US" altLang="en-US" sz="600" dirty="0" smtClean="0"/>
          </a:p>
          <a:p>
            <a:pPr lvl="1">
              <a:defRPr/>
            </a:pPr>
            <a:endParaRPr lang="en-US" altLang="en-US" sz="600" dirty="0" smtClean="0"/>
          </a:p>
          <a:p>
            <a:pPr>
              <a:defRPr/>
            </a:pPr>
            <a:r>
              <a:rPr lang="en-US" altLang="en-US" sz="2400" dirty="0" smtClean="0"/>
              <a:t>Objective skill in delivering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difficult news can be </a:t>
            </a:r>
          </a:p>
          <a:p>
            <a:pPr marL="0" indent="0">
              <a:buNone/>
              <a:defRPr/>
            </a:pPr>
            <a:r>
              <a:rPr lang="en-US" altLang="en-US" sz="2400" dirty="0" smtClean="0"/>
              <a:t>    improved and sustained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640" y="6099462"/>
            <a:ext cx="623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Cushing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Jones, 1995, Vetto, 1999,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Greenberg; 1999, Reed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2015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2897"/>
          <a:stretch/>
        </p:blipFill>
        <p:spPr>
          <a:xfrm>
            <a:off x="4701524" y="3733800"/>
            <a:ext cx="4366275" cy="22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Current Training at Yale Pediatrics in</a:t>
            </a:r>
            <a:br>
              <a:rPr lang="en-US" sz="3200" dirty="0" smtClean="0"/>
            </a:br>
            <a:r>
              <a:rPr lang="en-US" sz="3200" dirty="0" smtClean="0"/>
              <a:t> Delivering Difficult News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447800"/>
            <a:ext cx="7834100" cy="4729163"/>
          </a:xfrm>
        </p:spPr>
        <p:txBody>
          <a:bodyPr>
            <a:noAutofit/>
          </a:bodyPr>
          <a:lstStyle/>
          <a:p>
            <a:pPr marL="342900" lvl="1" indent="-342900">
              <a:buFontTx/>
              <a:buChar char="•"/>
            </a:pPr>
            <a:r>
              <a:rPr lang="en-US" sz="2000" dirty="0" smtClean="0"/>
              <a:t>Observation – Majority </a:t>
            </a:r>
            <a:r>
              <a:rPr lang="en-US" sz="2000" dirty="0"/>
              <a:t>of </a:t>
            </a:r>
            <a:r>
              <a:rPr lang="en-US" sz="2000" dirty="0" smtClean="0"/>
              <a:t>learning</a:t>
            </a:r>
          </a:p>
          <a:p>
            <a:pPr lvl="1"/>
            <a:r>
              <a:rPr lang="en-US" dirty="0" smtClean="0"/>
              <a:t>Variable exposure</a:t>
            </a:r>
          </a:p>
          <a:p>
            <a:pPr lvl="1"/>
            <a:r>
              <a:rPr lang="en-US" dirty="0" smtClean="0"/>
              <a:t>Learners pick and choose methods that they have seen work</a:t>
            </a:r>
            <a:r>
              <a:rPr lang="is-IS" dirty="0" smtClean="0"/>
              <a:t>…</a:t>
            </a:r>
            <a:r>
              <a:rPr lang="en-US" dirty="0" smtClean="0"/>
              <a:t> or not work</a:t>
            </a:r>
          </a:p>
          <a:p>
            <a:pPr lvl="1"/>
            <a:endParaRPr lang="en-US" sz="600" dirty="0" smtClean="0"/>
          </a:p>
          <a:p>
            <a:r>
              <a:rPr lang="en-US" dirty="0" smtClean="0"/>
              <a:t>Trial and Error</a:t>
            </a:r>
          </a:p>
          <a:p>
            <a:pPr lvl="1"/>
            <a:r>
              <a:rPr lang="en-US" dirty="0" smtClean="0"/>
              <a:t>Limited opportunity</a:t>
            </a:r>
          </a:p>
          <a:p>
            <a:pPr lvl="1"/>
            <a:r>
              <a:rPr lang="en-US" dirty="0" smtClean="0"/>
              <a:t>Often unintentional disclosure of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bad news or news not perceived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as “bad” by the trainee</a:t>
            </a:r>
          </a:p>
          <a:p>
            <a:pPr lvl="1"/>
            <a:endParaRPr lang="en-US" sz="600" dirty="0" smtClean="0"/>
          </a:p>
          <a:p>
            <a:r>
              <a:rPr lang="en-US" dirty="0" smtClean="0"/>
              <a:t>Didactics</a:t>
            </a:r>
            <a:endParaRPr lang="en-US" dirty="0"/>
          </a:p>
          <a:p>
            <a:pPr lvl="1"/>
            <a:r>
              <a:rPr lang="en-US" dirty="0" smtClean="0"/>
              <a:t>Residents</a:t>
            </a:r>
            <a:endParaRPr lang="en-US" dirty="0"/>
          </a:p>
          <a:p>
            <a:pPr lvl="2"/>
            <a:r>
              <a:rPr lang="en-US" dirty="0" smtClean="0"/>
              <a:t>Informal discussion </a:t>
            </a:r>
            <a:r>
              <a:rPr lang="en-US" dirty="0" smtClean="0"/>
              <a:t>of delivering difficult news with community primary care pediatricians</a:t>
            </a:r>
            <a:endParaRPr lang="en-US" dirty="0"/>
          </a:p>
          <a:p>
            <a:pPr lvl="2"/>
            <a:r>
              <a:rPr lang="en-US" dirty="0"/>
              <a:t>Death in the PICU lecture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04" y="2667000"/>
            <a:ext cx="3577496" cy="2359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7904" y="27215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One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289302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4471854"/>
            <a:ext cx="129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Teach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&amp; 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Hypothesis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Baseline comfort and competence </a:t>
            </a:r>
            <a:r>
              <a:rPr lang="en-US" sz="2400" dirty="0"/>
              <a:t>with delivering difficult news to the parents of pediatric patients i</a:t>
            </a:r>
            <a:r>
              <a:rPr lang="en-US" sz="2400" dirty="0" smtClean="0"/>
              <a:t>s </a:t>
            </a:r>
            <a:r>
              <a:rPr lang="en-US" sz="2400" dirty="0"/>
              <a:t>low in pediatric </a:t>
            </a:r>
            <a:r>
              <a:rPr lang="en-US" sz="2400" dirty="0" smtClean="0"/>
              <a:t>trainees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Therefore:</a:t>
            </a:r>
          </a:p>
          <a:p>
            <a:pPr marL="0" indent="0" algn="ctr">
              <a:buNone/>
            </a:pPr>
            <a:endParaRPr lang="en-US" sz="2400" dirty="0" smtClean="0"/>
          </a:p>
          <a:p>
            <a:r>
              <a:rPr lang="en-US" sz="2400" b="1" dirty="0" smtClean="0"/>
              <a:t>The implementation </a:t>
            </a:r>
            <a:r>
              <a:rPr lang="en-US" sz="2400" b="1" dirty="0"/>
              <a:t>of </a:t>
            </a:r>
            <a:r>
              <a:rPr lang="en-US" sz="2400" b="1" dirty="0" smtClean="0"/>
              <a:t>a formal curriculum on delivering difficult news will </a:t>
            </a:r>
            <a:r>
              <a:rPr lang="en-US" sz="2400" b="1" dirty="0"/>
              <a:t>improve pediatric trainees’ </a:t>
            </a:r>
            <a:r>
              <a:rPr lang="en-US" sz="2400" b="1" dirty="0" smtClean="0"/>
              <a:t>self-efficacy and skill </a:t>
            </a:r>
            <a:r>
              <a:rPr lang="en-US" sz="2400" b="1" dirty="0"/>
              <a:t>in delivering difficult </a:t>
            </a:r>
            <a:r>
              <a:rPr lang="en-US" sz="2400" b="1" dirty="0" smtClean="0"/>
              <a:t>news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6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Aims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Implement a formal curriculum on learning to deliver difficult news for pediatric trainees at Yale New Haven Children’s Hospital</a:t>
            </a:r>
          </a:p>
          <a:p>
            <a:endParaRPr lang="en-US" sz="1200" dirty="0" smtClean="0"/>
          </a:p>
          <a:p>
            <a:r>
              <a:rPr lang="en-US" sz="2400" dirty="0" smtClean="0"/>
              <a:t>Assess effectiveness of the curriculum</a:t>
            </a:r>
          </a:p>
          <a:p>
            <a:pPr lvl="1"/>
            <a:r>
              <a:rPr lang="en-US" sz="2200" dirty="0" smtClean="0"/>
              <a:t>Self-efficacy</a:t>
            </a:r>
          </a:p>
          <a:p>
            <a:pPr lvl="2"/>
            <a:r>
              <a:rPr lang="en-US" sz="2000" dirty="0" smtClean="0"/>
              <a:t>Knowledge</a:t>
            </a:r>
          </a:p>
          <a:p>
            <a:pPr lvl="2"/>
            <a:r>
              <a:rPr lang="en-US" sz="2000" dirty="0" smtClean="0"/>
              <a:t>Confidence</a:t>
            </a:r>
          </a:p>
          <a:p>
            <a:pPr lvl="2"/>
            <a:r>
              <a:rPr lang="en-US" sz="2000" dirty="0" smtClean="0"/>
              <a:t>Comfort</a:t>
            </a:r>
          </a:p>
          <a:p>
            <a:pPr lvl="1"/>
            <a:r>
              <a:rPr lang="en-US" sz="2200" dirty="0" smtClean="0"/>
              <a:t>Objective improvement</a:t>
            </a:r>
          </a:p>
          <a:p>
            <a:pPr lvl="2"/>
            <a:r>
              <a:rPr lang="en-US" sz="2000" dirty="0" smtClean="0"/>
              <a:t>Observed Structured</a:t>
            </a:r>
          </a:p>
          <a:p>
            <a:pPr marL="914400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Clinical Examinations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73" y="3429000"/>
            <a:ext cx="4239627" cy="27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Methods: Intervention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"/>
          <a:stretch/>
        </p:blipFill>
        <p:spPr>
          <a:xfrm>
            <a:off x="6915955" y="1709219"/>
            <a:ext cx="2096394" cy="20443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371600"/>
            <a:ext cx="8123237" cy="4660900"/>
          </a:xfrm>
        </p:spPr>
        <p:txBody>
          <a:bodyPr/>
          <a:lstStyle/>
          <a:p>
            <a:r>
              <a:rPr lang="en-US" sz="2400" dirty="0"/>
              <a:t>Study Population</a:t>
            </a:r>
          </a:p>
          <a:p>
            <a:pPr lvl="1"/>
            <a:r>
              <a:rPr lang="en-US" sz="2000" dirty="0"/>
              <a:t>Pediatric </a:t>
            </a:r>
            <a:r>
              <a:rPr lang="en-US" sz="2000" dirty="0" smtClean="0"/>
              <a:t>Trainees at YNHCH</a:t>
            </a:r>
            <a:endParaRPr lang="en-US" sz="2000" dirty="0"/>
          </a:p>
          <a:p>
            <a:pPr lvl="2"/>
            <a:r>
              <a:rPr lang="en-US" sz="1800" dirty="0" smtClean="0"/>
              <a:t>Residents</a:t>
            </a:r>
            <a:endParaRPr lang="en-US" sz="1800" dirty="0"/>
          </a:p>
          <a:p>
            <a:pPr lvl="2"/>
            <a:r>
              <a:rPr lang="en-US" sz="1800" dirty="0" smtClean="0"/>
              <a:t>Fellow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 smtClean="0"/>
              <a:t>Intervention: Curriculum Implementation</a:t>
            </a:r>
          </a:p>
          <a:p>
            <a:pPr lvl="1"/>
            <a:r>
              <a:rPr lang="en-US" sz="2000" dirty="0" smtClean="0"/>
              <a:t>Curriculum: Resilience in the Face of Grief and Loss </a:t>
            </a:r>
          </a:p>
          <a:p>
            <a:pPr lvl="2"/>
            <a:r>
              <a:rPr lang="en-US" sz="1800" dirty="0" smtClean="0"/>
              <a:t>Published by the American Academy of Pediatrics</a:t>
            </a:r>
          </a:p>
          <a:p>
            <a:pPr lvl="2"/>
            <a:r>
              <a:rPr lang="en-US" sz="1800" dirty="0" smtClean="0"/>
              <a:t>Uses the SPIKES model</a:t>
            </a:r>
          </a:p>
          <a:p>
            <a:pPr lvl="2"/>
            <a:r>
              <a:rPr lang="en-US" sz="1800" dirty="0" smtClean="0"/>
              <a:t>Provides discussion guides, didactic slides, &amp; role play scenarios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2000" dirty="0" smtClean="0"/>
              <a:t>Implementation: Delivering difficult news educational sessions</a:t>
            </a:r>
          </a:p>
          <a:p>
            <a:pPr lvl="2"/>
            <a:r>
              <a:rPr lang="en-US" sz="1800" dirty="0"/>
              <a:t>D</a:t>
            </a:r>
            <a:r>
              <a:rPr lang="en-US" sz="1800" dirty="0" smtClean="0"/>
              <a:t>idactic</a:t>
            </a:r>
            <a:r>
              <a:rPr lang="en-US" sz="1800" dirty="0"/>
              <a:t>, discussion, and observed role play </a:t>
            </a:r>
            <a:endParaRPr lang="en-US" sz="1800" dirty="0" smtClean="0"/>
          </a:p>
          <a:p>
            <a:pPr lvl="3"/>
            <a:r>
              <a:rPr lang="en-US" sz="1800" dirty="0" smtClean="0"/>
              <a:t>Role play examples of poor and ideal performance </a:t>
            </a:r>
          </a:p>
          <a:p>
            <a:pPr lvl="2"/>
            <a:r>
              <a:rPr lang="en-US" sz="1800" dirty="0" smtClean="0"/>
              <a:t>Active role play (Fellows)</a:t>
            </a:r>
          </a:p>
          <a:p>
            <a:pPr lvl="2"/>
            <a:endParaRPr lang="en-US" sz="700" dirty="0" smtClean="0"/>
          </a:p>
          <a:p>
            <a:pPr marL="1371600" lvl="3" indent="0">
              <a:buNone/>
            </a:pPr>
            <a:endParaRPr lang="en-US" sz="18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8574" t="25034" r="5655" b="50031"/>
          <a:stretch/>
        </p:blipFill>
        <p:spPr>
          <a:xfrm>
            <a:off x="5545057" y="1343696"/>
            <a:ext cx="137089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SPIKES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</a:t>
            </a:r>
            <a:r>
              <a:rPr lang="en-US" sz="2800" dirty="0" smtClean="0"/>
              <a:t>et-up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b="1" dirty="0" smtClean="0"/>
              <a:t>P</a:t>
            </a:r>
            <a:r>
              <a:rPr lang="en-US" sz="2800" dirty="0" smtClean="0"/>
              <a:t>erception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b="1" dirty="0" smtClean="0"/>
              <a:t>I</a:t>
            </a:r>
            <a:r>
              <a:rPr lang="en-US" sz="2800" dirty="0" smtClean="0"/>
              <a:t>nvitation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b="1" dirty="0" smtClean="0"/>
              <a:t>K</a:t>
            </a:r>
            <a:r>
              <a:rPr lang="en-US" sz="2800" dirty="0" smtClean="0"/>
              <a:t>nowledge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b="1" dirty="0" smtClean="0"/>
              <a:t>E</a:t>
            </a:r>
            <a:r>
              <a:rPr lang="en-US" sz="2800" dirty="0" smtClean="0"/>
              <a:t>mpathy and Emotion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b="1" dirty="0" smtClean="0"/>
              <a:t>S</a:t>
            </a:r>
            <a:r>
              <a:rPr lang="en-US" sz="2800" dirty="0" smtClean="0"/>
              <a:t>trategy and Summary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47970"/>
            <a:ext cx="2920512" cy="2231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178757"/>
            <a:ext cx="3268747" cy="2231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6123801"/>
            <a:ext cx="120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Baile, 2000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Methods: Assessment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371600"/>
            <a:ext cx="8123237" cy="4660900"/>
          </a:xfrm>
        </p:spPr>
        <p:txBody>
          <a:bodyPr/>
          <a:lstStyle/>
          <a:p>
            <a:r>
              <a:rPr lang="en-US" sz="2400" dirty="0"/>
              <a:t>E</a:t>
            </a:r>
            <a:r>
              <a:rPr lang="en-US" sz="2400" dirty="0" smtClean="0"/>
              <a:t>valuation of the curriculum</a:t>
            </a:r>
          </a:p>
          <a:p>
            <a:pPr lvl="1"/>
            <a:r>
              <a:rPr lang="en-US" sz="2200" dirty="0" smtClean="0"/>
              <a:t>Self-efficacy survey</a:t>
            </a:r>
          </a:p>
          <a:p>
            <a:pPr lvl="2"/>
            <a:r>
              <a:rPr lang="en-US" sz="2000" dirty="0"/>
              <a:t>Residents and </a:t>
            </a:r>
            <a:r>
              <a:rPr lang="en-US" sz="2000" dirty="0" smtClean="0"/>
              <a:t>Fellows</a:t>
            </a:r>
          </a:p>
          <a:p>
            <a:pPr lvl="2"/>
            <a:r>
              <a:rPr lang="en-US" sz="2000" dirty="0" smtClean="0"/>
              <a:t>Self assessment of 13 components </a:t>
            </a:r>
            <a:r>
              <a:rPr lang="en-US" sz="2000" dirty="0"/>
              <a:t>of delivering difficult </a:t>
            </a:r>
            <a:r>
              <a:rPr lang="en-US" sz="2000" dirty="0" smtClean="0"/>
              <a:t>news</a:t>
            </a:r>
          </a:p>
          <a:p>
            <a:pPr lvl="3"/>
            <a:r>
              <a:rPr lang="en-US" sz="1800" dirty="0"/>
              <a:t>K</a:t>
            </a:r>
            <a:r>
              <a:rPr lang="en-US" sz="1800" dirty="0" smtClean="0"/>
              <a:t>nowledge</a:t>
            </a:r>
          </a:p>
          <a:p>
            <a:pPr lvl="3"/>
            <a:r>
              <a:rPr lang="en-US" sz="1800" dirty="0"/>
              <a:t>C</a:t>
            </a:r>
            <a:r>
              <a:rPr lang="en-US" sz="1800" dirty="0" smtClean="0"/>
              <a:t>ompetence </a:t>
            </a:r>
          </a:p>
          <a:p>
            <a:pPr lvl="3"/>
            <a:r>
              <a:rPr lang="en-US" sz="1800" dirty="0"/>
              <a:t>C</a:t>
            </a:r>
            <a:r>
              <a:rPr lang="en-US" sz="1800" dirty="0" smtClean="0"/>
              <a:t>omfort </a:t>
            </a:r>
          </a:p>
          <a:p>
            <a:pPr lvl="2"/>
            <a:r>
              <a:rPr lang="en-US" sz="2000" dirty="0" smtClean="0"/>
              <a:t>Demographics</a:t>
            </a:r>
          </a:p>
          <a:p>
            <a:pPr lvl="2"/>
            <a:r>
              <a:rPr lang="en-US" sz="2000" dirty="0" smtClean="0"/>
              <a:t>Timing </a:t>
            </a:r>
          </a:p>
          <a:p>
            <a:pPr lvl="3"/>
            <a:r>
              <a:rPr lang="en-US" sz="1800" dirty="0" smtClean="0"/>
              <a:t>Immediately pre-</a:t>
            </a:r>
            <a:r>
              <a:rPr lang="en-US" sz="1800" dirty="0"/>
              <a:t> </a:t>
            </a:r>
            <a:r>
              <a:rPr lang="en-US" sz="1800" dirty="0" smtClean="0"/>
              <a:t>and post-educational session</a:t>
            </a:r>
          </a:p>
          <a:p>
            <a:pPr lvl="3"/>
            <a:r>
              <a:rPr lang="en-US" sz="1800" dirty="0" smtClean="0"/>
              <a:t>Surveys linked for individual pre-post comparison</a:t>
            </a:r>
          </a:p>
          <a:p>
            <a:pPr marL="914400" lvl="2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72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Self-Efficacy Survey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33623"/>
              </p:ext>
            </p:extLst>
          </p:nvPr>
        </p:nvGraphicFramePr>
        <p:xfrm>
          <a:off x="538163" y="1371600"/>
          <a:ext cx="8135936" cy="4778520"/>
        </p:xfrm>
        <a:graphic>
          <a:graphicData uri="http://schemas.openxmlformats.org/drawingml/2006/table">
            <a:tbl>
              <a:tblPr firstRow="1" firstCol="1" bandRow="1"/>
              <a:tblGrid>
                <a:gridCol w="471220"/>
                <a:gridCol w="1200417"/>
                <a:gridCol w="1295400"/>
                <a:gridCol w="1143000"/>
                <a:gridCol w="4025899"/>
              </a:tblGrid>
              <a:tr h="289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I feel: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KNOWLEGEABLE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about how to…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CONFIDENT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in my ability to…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COMFORTABLE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when I…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Break bad news in general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Create a supportive environment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3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Reduce or eliminate signs that I am nervous or anxious</a:t>
                      </a:r>
                      <a:endParaRPr lang="en-US" sz="12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Use language that is nontechnical and easily understood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5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Adjust the rate and amount of information I provide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6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Listen to parents’ concerns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7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Explore a parents’ concerns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8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Empathize with a parent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7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9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Avoid portraying more hope or optimism than I believe exists to deal with parents’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emotions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Summarize information in a way that is easy to understand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11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Anticipate possible responses by parents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12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Deal with difficult emotions from families 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13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59347" marR="59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Close the conversation in an appropriate way</a:t>
                      </a:r>
                    </a:p>
                  </a:txBody>
                  <a:tcPr marL="59347" marR="59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Disclosures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47800"/>
            <a:ext cx="8432800" cy="4660900"/>
          </a:xfrm>
        </p:spPr>
        <p:txBody>
          <a:bodyPr/>
          <a:lstStyle/>
          <a:p>
            <a:r>
              <a:rPr lang="en-US" sz="2400" dirty="0" smtClean="0"/>
              <a:t>No disclosures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5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Methods: Objective 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Observed Structured Clinical Examinations (OSCE) </a:t>
            </a:r>
          </a:p>
          <a:p>
            <a:pPr lvl="1"/>
            <a:r>
              <a:rPr lang="en-US" sz="2000" dirty="0" smtClean="0"/>
              <a:t>Used in medical education to test clinical skills</a:t>
            </a:r>
          </a:p>
          <a:p>
            <a:pPr lvl="2"/>
            <a:r>
              <a:rPr lang="en-US" sz="1800" dirty="0" smtClean="0"/>
              <a:t>Physical exam, taking a history</a:t>
            </a:r>
          </a:p>
          <a:p>
            <a:pPr lvl="2"/>
            <a:r>
              <a:rPr lang="en-US" sz="1800" dirty="0"/>
              <a:t>Form of </a:t>
            </a:r>
            <a:r>
              <a:rPr lang="en-US" sz="1800" dirty="0" smtClean="0"/>
              <a:t>simulation</a:t>
            </a:r>
          </a:p>
          <a:p>
            <a:pPr lvl="1"/>
            <a:r>
              <a:rPr lang="en-US" sz="2000" dirty="0" smtClean="0"/>
              <a:t>Fellows to participate</a:t>
            </a:r>
            <a:endParaRPr lang="en-US" sz="2000" dirty="0"/>
          </a:p>
          <a:p>
            <a:pPr lvl="1"/>
            <a:r>
              <a:rPr lang="en-US" sz="2000" dirty="0" smtClean="0"/>
              <a:t>Trained </a:t>
            </a:r>
            <a:r>
              <a:rPr lang="en-US" sz="2000" dirty="0"/>
              <a:t>standardized patients (SP</a:t>
            </a:r>
            <a:r>
              <a:rPr lang="en-US" sz="2000" dirty="0" smtClean="0"/>
              <a:t>)</a:t>
            </a:r>
            <a:endParaRPr lang="en-US" sz="2000" dirty="0"/>
          </a:p>
          <a:p>
            <a:pPr lvl="2"/>
            <a:r>
              <a:rPr lang="en-US" sz="1800" dirty="0" smtClean="0"/>
              <a:t>Acting as parents</a:t>
            </a:r>
          </a:p>
          <a:p>
            <a:pPr lvl="1"/>
            <a:r>
              <a:rPr lang="en-US" sz="2000" dirty="0" smtClean="0"/>
              <a:t>Scenarios </a:t>
            </a:r>
            <a:r>
              <a:rPr lang="en-US" sz="2000" dirty="0"/>
              <a:t>from AAP </a:t>
            </a:r>
            <a:r>
              <a:rPr lang="en-US" sz="2000" dirty="0" smtClean="0"/>
              <a:t>curriculum</a:t>
            </a:r>
          </a:p>
          <a:p>
            <a:pPr lvl="1"/>
            <a:r>
              <a:rPr lang="en-US" sz="2000" dirty="0"/>
              <a:t>Evaluations</a:t>
            </a:r>
          </a:p>
          <a:p>
            <a:pPr lvl="2"/>
            <a:r>
              <a:rPr lang="en-US" sz="1800" dirty="0"/>
              <a:t>SPIKES checklist </a:t>
            </a:r>
          </a:p>
          <a:p>
            <a:pPr lvl="2"/>
            <a:r>
              <a:rPr lang="en-US" sz="1800" dirty="0" smtClean="0"/>
              <a:t>Master </a:t>
            </a:r>
            <a:r>
              <a:rPr lang="en-US" sz="1800" dirty="0"/>
              <a:t>Interview Rating Scale (MIRS) </a:t>
            </a:r>
          </a:p>
          <a:p>
            <a:pPr lvl="1"/>
            <a:r>
              <a:rPr lang="en-US" sz="2000" dirty="0" smtClean="0"/>
              <a:t>Timing</a:t>
            </a:r>
            <a:endParaRPr lang="en-US" sz="2000" dirty="0"/>
          </a:p>
          <a:p>
            <a:pPr lvl="2"/>
            <a:r>
              <a:rPr lang="en-US" sz="1800" dirty="0"/>
              <a:t>Baseline skill prior to the educational session</a:t>
            </a:r>
          </a:p>
          <a:p>
            <a:pPr lvl="2"/>
            <a:r>
              <a:rPr lang="en-US" sz="1800" dirty="0"/>
              <a:t>1-3 months after the educational session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/>
        </p:blipFill>
        <p:spPr>
          <a:xfrm>
            <a:off x="5486400" y="2590800"/>
            <a:ext cx="3505200" cy="17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OSCE 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358900"/>
            <a:ext cx="8123237" cy="4660900"/>
          </a:xfrm>
        </p:spPr>
        <p:txBody>
          <a:bodyPr/>
          <a:lstStyle/>
          <a:p>
            <a:r>
              <a:rPr lang="en-US" dirty="0" smtClean="0"/>
              <a:t>SPIKES checklist – 14 items</a:t>
            </a:r>
          </a:p>
          <a:p>
            <a:pPr lvl="1"/>
            <a:r>
              <a:rPr lang="en-US" dirty="0" smtClean="0"/>
              <a:t>Performance of SPIKES-anchored behaviors</a:t>
            </a:r>
          </a:p>
          <a:p>
            <a:pPr lvl="1"/>
            <a:r>
              <a:rPr lang="en-US" dirty="0" smtClean="0"/>
              <a:t>Scoring: 0 </a:t>
            </a:r>
            <a:r>
              <a:rPr lang="en-US" dirty="0"/>
              <a:t>– inadequate or not </a:t>
            </a:r>
            <a:r>
              <a:rPr lang="en-US" dirty="0" smtClean="0"/>
              <a:t>done, 1 </a:t>
            </a:r>
            <a:r>
              <a:rPr lang="en-US" dirty="0"/>
              <a:t>– </a:t>
            </a:r>
            <a:r>
              <a:rPr lang="en-US" dirty="0" smtClean="0"/>
              <a:t>adequate, 2 </a:t>
            </a:r>
            <a:r>
              <a:rPr lang="en-US" dirty="0"/>
              <a:t>– good </a:t>
            </a:r>
            <a:endParaRPr lang="en-US" dirty="0" smtClean="0"/>
          </a:p>
          <a:p>
            <a:pPr lvl="8"/>
            <a:endParaRPr lang="en-US" dirty="0"/>
          </a:p>
          <a:p>
            <a:r>
              <a:rPr lang="en-US" dirty="0" smtClean="0"/>
              <a:t>MIRS – 9 items</a:t>
            </a:r>
          </a:p>
          <a:p>
            <a:pPr lvl="1"/>
            <a:r>
              <a:rPr lang="en-US" dirty="0" smtClean="0"/>
              <a:t>Assessment of overall communication skill</a:t>
            </a:r>
          </a:p>
          <a:p>
            <a:pPr lvl="1"/>
            <a:r>
              <a:rPr lang="en-US" dirty="0" smtClean="0"/>
              <a:t>Modified for use in advanced communication OSCEs at YSM</a:t>
            </a:r>
          </a:p>
          <a:p>
            <a:pPr lvl="1"/>
            <a:r>
              <a:rPr lang="en-US" dirty="0" smtClean="0"/>
              <a:t>Scoring: Anchored scale from 1 to 5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Evaluators</a:t>
            </a:r>
          </a:p>
          <a:p>
            <a:pPr lvl="1"/>
            <a:r>
              <a:rPr lang="en-US" dirty="0" smtClean="0"/>
              <a:t>In-person observer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 hoc scoring via video review</a:t>
            </a:r>
          </a:p>
          <a:p>
            <a:pPr lvl="2"/>
            <a:r>
              <a:rPr lang="en-US" dirty="0" smtClean="0"/>
              <a:t>Blinded to pre- and post-curriculum OSCE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OSCE Evaluation – SPIKES Checklist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610653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Tobler, 2014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"/>
          <a:stretch/>
        </p:blipFill>
        <p:spPr>
          <a:xfrm>
            <a:off x="724476" y="1447800"/>
            <a:ext cx="7750611" cy="4587240"/>
          </a:xfrm>
        </p:spPr>
      </p:pic>
    </p:spTree>
    <p:extLst>
      <p:ext uri="{BB962C8B-B14F-4D97-AF65-F5344CB8AC3E}">
        <p14:creationId xmlns:p14="http://schemas.microsoft.com/office/powerpoint/2010/main" val="16702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OSCE Evaluation – Modified MIRS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1593915"/>
            <a:ext cx="8123237" cy="4368669"/>
          </a:xfrm>
        </p:spPr>
      </p:pic>
    </p:spTree>
    <p:extLst>
      <p:ext uri="{BB962C8B-B14F-4D97-AF65-F5344CB8AC3E}">
        <p14:creationId xmlns:p14="http://schemas.microsoft.com/office/powerpoint/2010/main" val="16890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</a:t>
            </a:r>
            <a:r>
              <a:rPr lang="en-US" dirty="0" smtClean="0"/>
              <a:t> </a:t>
            </a:r>
            <a:r>
              <a:rPr lang="en-US" sz="3200" dirty="0" smtClean="0"/>
              <a:t>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Dependent t-test</a:t>
            </a:r>
          </a:p>
          <a:p>
            <a:pPr lvl="1"/>
            <a:r>
              <a:rPr lang="en-US" sz="2000" dirty="0" smtClean="0"/>
              <a:t>Self-efficacy survey pre </a:t>
            </a:r>
            <a:r>
              <a:rPr lang="en-US" sz="2000" dirty="0"/>
              <a:t>and </a:t>
            </a:r>
            <a:r>
              <a:rPr lang="en-US" sz="2000" dirty="0" smtClean="0"/>
              <a:t>post composite scores </a:t>
            </a:r>
          </a:p>
          <a:p>
            <a:pPr lvl="1"/>
            <a:r>
              <a:rPr lang="en-US" sz="2000" dirty="0" smtClean="0"/>
              <a:t>The pre and post OSCE SPIKES checklist total score</a:t>
            </a:r>
          </a:p>
          <a:p>
            <a:pPr lvl="1"/>
            <a:r>
              <a:rPr lang="en-US" sz="2000" dirty="0" smtClean="0"/>
              <a:t>The pre </a:t>
            </a:r>
            <a:r>
              <a:rPr lang="en-US" sz="2000" dirty="0"/>
              <a:t>and </a:t>
            </a:r>
            <a:r>
              <a:rPr lang="en-US" sz="2000" dirty="0" smtClean="0"/>
              <a:t>post OSCE modified MIRS average mean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Chi Square </a:t>
            </a:r>
          </a:p>
          <a:p>
            <a:pPr lvl="1"/>
            <a:r>
              <a:rPr lang="en-US" sz="2000" dirty="0" smtClean="0"/>
              <a:t>Demographic survey data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Kappa </a:t>
            </a:r>
            <a:r>
              <a:rPr lang="en-US" sz="2400" dirty="0"/>
              <a:t>evaluations </a:t>
            </a:r>
            <a:endParaRPr lang="en-US" sz="2400" dirty="0" smtClean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omparing </a:t>
            </a:r>
            <a:r>
              <a:rPr lang="en-US" sz="2000" dirty="0"/>
              <a:t>the in-person </a:t>
            </a:r>
            <a:r>
              <a:rPr lang="en-US" sz="2000" dirty="0" smtClean="0"/>
              <a:t>OSCE </a:t>
            </a:r>
            <a:r>
              <a:rPr lang="en-US" sz="2000" dirty="0"/>
              <a:t>observer and the post hoc </a:t>
            </a:r>
            <a:r>
              <a:rPr lang="en-US" sz="2000" dirty="0" smtClean="0"/>
              <a:t>OSCE video review </a:t>
            </a:r>
          </a:p>
          <a:p>
            <a:pPr lvl="2"/>
            <a:r>
              <a:rPr lang="en-US" sz="1800" dirty="0" smtClean="0"/>
              <a:t>SPIKES </a:t>
            </a:r>
            <a:r>
              <a:rPr lang="en-US" sz="1800" dirty="0"/>
              <a:t>checklist </a:t>
            </a:r>
            <a:endParaRPr lang="en-US" sz="1800" dirty="0" smtClean="0"/>
          </a:p>
          <a:p>
            <a:pPr lvl="2"/>
            <a:r>
              <a:rPr lang="en-US" sz="1800" dirty="0" smtClean="0"/>
              <a:t>Modified MIRS</a:t>
            </a:r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1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Results: Comparison of Component Composite Scores </a:t>
            </a:r>
            <a:endParaRPr lang="en-US" sz="2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43559"/>
              </p:ext>
            </p:extLst>
          </p:nvPr>
        </p:nvGraphicFramePr>
        <p:xfrm>
          <a:off x="538163" y="1447800"/>
          <a:ext cx="8123237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803388"/>
            <a:ext cx="2438400" cy="3226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3: Neither Agree or Disagree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4: Agree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Knowledge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069113"/>
              </p:ext>
            </p:extLst>
          </p:nvPr>
        </p:nvGraphicFramePr>
        <p:xfrm>
          <a:off x="4740275" y="1825625"/>
          <a:ext cx="3775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6873556"/>
              </p:ext>
            </p:extLst>
          </p:nvPr>
        </p:nvGraphicFramePr>
        <p:xfrm>
          <a:off x="839788" y="1825625"/>
          <a:ext cx="3768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7019" y="6166353"/>
            <a:ext cx="3714750" cy="3226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3: Neither Agree or Disagree, 4: Agree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Confidence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8064282"/>
              </p:ext>
            </p:extLst>
          </p:nvPr>
        </p:nvGraphicFramePr>
        <p:xfrm>
          <a:off x="4740275" y="1825625"/>
          <a:ext cx="3775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988827"/>
              </p:ext>
            </p:extLst>
          </p:nvPr>
        </p:nvGraphicFramePr>
        <p:xfrm>
          <a:off x="839788" y="1825625"/>
          <a:ext cx="3768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90800" y="3251673"/>
            <a:ext cx="1308011" cy="364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p=0.002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7019" y="6166353"/>
            <a:ext cx="3714750" cy="3226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3: Neither Agree or Disagree, 4: Agree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Comfort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6385245"/>
              </p:ext>
            </p:extLst>
          </p:nvPr>
        </p:nvGraphicFramePr>
        <p:xfrm>
          <a:off x="4740275" y="1825625"/>
          <a:ext cx="3775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014183"/>
              </p:ext>
            </p:extLst>
          </p:nvPr>
        </p:nvGraphicFramePr>
        <p:xfrm>
          <a:off x="839788" y="1825625"/>
          <a:ext cx="3768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7353" y="2819400"/>
            <a:ext cx="1308011" cy="364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p=0.01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Composite Score of Knowledge, Confidence, &amp; Comfort</a:t>
            </a:r>
            <a:endParaRPr lang="en-US" sz="2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263048"/>
              </p:ext>
            </p:extLst>
          </p:nvPr>
        </p:nvGraphicFramePr>
        <p:xfrm>
          <a:off x="538163" y="1219200"/>
          <a:ext cx="8135941" cy="5174143"/>
        </p:xfrm>
        <a:graphic>
          <a:graphicData uri="http://schemas.openxmlformats.org/drawingml/2006/table">
            <a:tbl>
              <a:tblPr/>
              <a:tblGrid>
                <a:gridCol w="4539144"/>
                <a:gridCol w="637693"/>
                <a:gridCol w="457200"/>
                <a:gridCol w="304800"/>
                <a:gridCol w="685800"/>
                <a:gridCol w="457200"/>
                <a:gridCol w="304800"/>
                <a:gridCol w="749304"/>
              </a:tblGrid>
              <a:tr h="202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Skills of delivering difficult news:</a:t>
                      </a:r>
                    </a:p>
                  </a:txBody>
                  <a:tcPr marL="12665" marR="12665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</a:t>
                      </a:r>
                    </a:p>
                  </a:txBody>
                  <a:tcPr marL="12665" marR="12665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</a:t>
                      </a:r>
                    </a:p>
                  </a:txBody>
                  <a:tcPr marL="12665" marR="12665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POST</a:t>
                      </a:r>
                    </a:p>
                  </a:txBody>
                  <a:tcPr marL="12665" marR="12665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</a:t>
                      </a:r>
                    </a:p>
                  </a:txBody>
                  <a:tcPr marL="12665" marR="12665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p-value</a:t>
                      </a:r>
                    </a:p>
                  </a:txBody>
                  <a:tcPr marL="12665" marR="12665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Break bad news in general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3.22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3.84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Create a supportive environment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3.85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0.71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4.30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Reduce or eliminate signs that I am nervous or anxious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3.27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3.89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0.82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Use language that is nontechnical and easily understood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3.74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0.89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3.95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0.78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0.058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Adjust the rate and amount of information I provide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3.56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0.86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3.87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0.88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0.011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Listen to parents’ concerns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4.29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0.69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4.25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0.63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0.624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Explore a parents’ concerns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4.00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0.77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4.18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0.021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Empathize with a parent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4.05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0.91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3.97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0.79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0.535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Avoid portraying more hope or optimism than I believe exists to deal with parents’ emotions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1.01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3.60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Summarize information in a way that is easy to understand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3.84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0.82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4.05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0.006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Anticipate possible responses by parents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3.67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0.83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Deal with difficult emotions from families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3.14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3.70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Close the conversation in an appropriate way</a:t>
                      </a:r>
                    </a:p>
                  </a:txBody>
                  <a:tcPr marL="12665" marR="12665" marT="1266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3.17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3.65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1.03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</a:t>
                      </a:r>
                    </a:p>
                  </a:txBody>
                  <a:tcPr marL="12665" marR="12665" marT="12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2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Delivering difficult news is a complex, difficult skill</a:t>
            </a:r>
          </a:p>
          <a:p>
            <a:pPr lvl="1"/>
            <a:r>
              <a:rPr lang="en-US" sz="2200" dirty="0" smtClean="0"/>
              <a:t>It is not just a skill of physicians</a:t>
            </a:r>
          </a:p>
          <a:p>
            <a:pPr lvl="1"/>
            <a:endParaRPr lang="en-US" sz="1200" dirty="0" smtClean="0"/>
          </a:p>
          <a:p>
            <a:r>
              <a:rPr lang="en-US" sz="2400" dirty="0" smtClean="0"/>
              <a:t>Pediatric trainees should receive formal training</a:t>
            </a:r>
          </a:p>
          <a:p>
            <a:pPr lvl="1"/>
            <a:r>
              <a:rPr lang="en-US" sz="2200" dirty="0" smtClean="0"/>
              <a:t>How it is done affects patients</a:t>
            </a:r>
          </a:p>
          <a:p>
            <a:endParaRPr lang="en-US" sz="1200" dirty="0" smtClean="0"/>
          </a:p>
          <a:p>
            <a:r>
              <a:rPr lang="en-US" sz="2400" dirty="0" smtClean="0"/>
              <a:t>Advanced communication skills can be taught</a:t>
            </a:r>
          </a:p>
          <a:p>
            <a:pPr lvl="1"/>
            <a:r>
              <a:rPr lang="en-US" sz="2200" dirty="0" smtClean="0"/>
              <a:t>SPIKES provides a framework</a:t>
            </a:r>
          </a:p>
          <a:p>
            <a:pPr lvl="1"/>
            <a:r>
              <a:rPr lang="en-US" sz="2200" dirty="0" smtClean="0"/>
              <a:t>The AAP curriculum is effective</a:t>
            </a:r>
          </a:p>
          <a:p>
            <a:pPr lvl="2"/>
            <a:r>
              <a:rPr lang="en-US" sz="2000" dirty="0"/>
              <a:t>L</a:t>
            </a:r>
            <a:r>
              <a:rPr lang="en-US" sz="2000" dirty="0" smtClean="0"/>
              <a:t>ed to improved self-efficacy</a:t>
            </a:r>
          </a:p>
          <a:p>
            <a:pPr lvl="3"/>
            <a:r>
              <a:rPr lang="en-US" sz="1800" dirty="0"/>
              <a:t>A</a:t>
            </a:r>
            <a:r>
              <a:rPr lang="en-US" sz="1800" dirty="0" smtClean="0"/>
              <a:t>t least in the short term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600"/>
            <a:ext cx="33320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Next Steps: Project Planning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371600"/>
            <a:ext cx="8123237" cy="4660900"/>
          </a:xfrm>
        </p:spPr>
        <p:txBody>
          <a:bodyPr/>
          <a:lstStyle/>
          <a:p>
            <a:r>
              <a:rPr lang="en-US" dirty="0" smtClean="0"/>
              <a:t>Spring and summer</a:t>
            </a:r>
          </a:p>
          <a:p>
            <a:pPr lvl="1"/>
            <a:r>
              <a:rPr lang="en-US" dirty="0" smtClean="0"/>
              <a:t>Complete resident education sessions</a:t>
            </a:r>
          </a:p>
          <a:p>
            <a:pPr lvl="1"/>
            <a:r>
              <a:rPr lang="en-US" dirty="0" smtClean="0"/>
              <a:t>Train </a:t>
            </a:r>
            <a:r>
              <a:rPr lang="en-US" dirty="0" smtClean="0"/>
              <a:t>standardized patients</a:t>
            </a:r>
          </a:p>
          <a:p>
            <a:pPr lvl="1"/>
            <a:r>
              <a:rPr lang="en-US" dirty="0" smtClean="0"/>
              <a:t>Schedule pre-OSCEs</a:t>
            </a:r>
          </a:p>
          <a:p>
            <a:pPr lvl="1"/>
            <a:r>
              <a:rPr lang="en-US" dirty="0" smtClean="0"/>
              <a:t>Schedule faculty and resident focus groups</a:t>
            </a:r>
          </a:p>
          <a:p>
            <a:r>
              <a:rPr lang="en-US" dirty="0" smtClean="0"/>
              <a:t>Fall</a:t>
            </a:r>
          </a:p>
          <a:p>
            <a:pPr lvl="1"/>
            <a:r>
              <a:rPr lang="en-US" dirty="0" smtClean="0"/>
              <a:t>Implement fellow didactics</a:t>
            </a:r>
          </a:p>
          <a:p>
            <a:pPr lvl="1"/>
            <a:r>
              <a:rPr lang="en-US" dirty="0" smtClean="0"/>
              <a:t>Schedule post-OSCEs</a:t>
            </a:r>
          </a:p>
          <a:p>
            <a:r>
              <a:rPr lang="en-US" dirty="0" smtClean="0"/>
              <a:t>Winter</a:t>
            </a:r>
          </a:p>
          <a:p>
            <a:pPr lvl="1"/>
            <a:r>
              <a:rPr lang="en-US" dirty="0" smtClean="0"/>
              <a:t>Post hoc scoring of all OSCEs</a:t>
            </a:r>
          </a:p>
          <a:p>
            <a:pPr lvl="1"/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Present at conferences</a:t>
            </a:r>
          </a:p>
          <a:p>
            <a:r>
              <a:rPr lang="en-US" dirty="0" smtClean="0"/>
              <a:t>Spring</a:t>
            </a:r>
          </a:p>
          <a:p>
            <a:pPr lvl="1"/>
            <a:r>
              <a:rPr lang="en-US" dirty="0" smtClean="0"/>
              <a:t>Write manuscript</a:t>
            </a:r>
          </a:p>
          <a:p>
            <a:pPr lvl="1"/>
            <a:r>
              <a:rPr lang="en-US" dirty="0"/>
              <a:t>Repeat didactics with </a:t>
            </a:r>
            <a:r>
              <a:rPr lang="en-US" dirty="0" smtClean="0"/>
              <a:t>residents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39" y="2438400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Next Steps: Beyond Educational Sessions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Integrate SPIKES method into daily communication </a:t>
            </a:r>
          </a:p>
          <a:p>
            <a:endParaRPr lang="en-US" sz="1200" dirty="0" smtClean="0"/>
          </a:p>
          <a:p>
            <a:r>
              <a:rPr lang="en-US" sz="2400" dirty="0" smtClean="0"/>
              <a:t>Provide opportunities for simulation in delivering difficult news for all pediatric trainees</a:t>
            </a:r>
          </a:p>
          <a:p>
            <a:endParaRPr lang="en-US" sz="1200" dirty="0" smtClean="0"/>
          </a:p>
          <a:p>
            <a:r>
              <a:rPr lang="en-US" sz="2400" dirty="0" smtClean="0"/>
              <a:t>Measure impact of training on family experience of receiving difficult news</a:t>
            </a:r>
          </a:p>
          <a:p>
            <a:endParaRPr lang="en-US" sz="1200" dirty="0" smtClean="0"/>
          </a:p>
          <a:p>
            <a:r>
              <a:rPr lang="en-US" sz="2400" dirty="0" smtClean="0"/>
              <a:t>Measure impact of improved skill in delivering difficult news on physician well-being</a:t>
            </a:r>
          </a:p>
          <a:p>
            <a:endParaRPr lang="en-US" sz="1200" dirty="0"/>
          </a:p>
          <a:p>
            <a:r>
              <a:rPr lang="en-US" sz="2400" dirty="0" smtClean="0"/>
              <a:t>Launch my career in helping families and physicians cope with the hardest moments of their lives and our careers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0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950" dirty="0" smtClean="0">
                <a:solidFill>
                  <a:schemeClr val="bg2">
                    <a:lumMod val="50000"/>
                  </a:schemeClr>
                </a:solidFill>
              </a:rPr>
              <a:t>Vanderford </a:t>
            </a:r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ML, Stein T, Sheeler R, Skochelak S. Communication challenges for experienced clinicians: topics for an advanced communication curriculum. Health Commun. 2001;13(3):261-84. doi:10.1207/S15327027HC1303_3.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Ang M. Advanced communication skills: conflict management and persuasion. Acad Med. 2002;77(11):1166. 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Benson BJ. Domain of competence: Interpersonal and communication skills. Acad Pediatr. 2014;14(2 Suppl):S55-65. doi:10.1016/j.acap.2013.11.016.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Kolarik RC, Walker G, Arnold RM. Pediatric resident education in palliative care: a needs assessment. Pediatrics. 2006;117(6):1949-54. doi:10.1542/peds.2005-1111.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Carter BS, Howenstein M, Gilmer M, Throop P, France D, Whitlock J. Circumstances surrounding the deaths of hospitalized children: opportunities for pediatric palliative care. Pediatrics. 2004;114(3). Available at: www.pediatrics.org/cgi/ content/full/114/3/e361 18. Bowen K, Marshall W. Pediatric deat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Bagatell R, Meyer R, Herron S, Berger A, Villar R. When children die: a seminar series for pediatric residents. Pediatrics. 2002;110:348–353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Contro NA, Larson J, Scofield S, Sourkes B, Cohen HJ. Family perspectives on the quality of pediatric palliative care. Arch </a:t>
            </a:r>
            <a:r>
              <a:rPr lang="ro-RO" sz="950" dirty="0">
                <a:solidFill>
                  <a:schemeClr val="bg2">
                    <a:lumMod val="50000"/>
                  </a:schemeClr>
                </a:solidFill>
              </a:rPr>
              <a:t>Pediatr Adolesc Med. 2002;156:14–19</a:t>
            </a:r>
          </a:p>
          <a:p>
            <a:r>
              <a:rPr lang="ro-RO" sz="950" dirty="0">
                <a:solidFill>
                  <a:schemeClr val="bg2">
                    <a:lumMod val="50000"/>
                  </a:schemeClr>
                </a:solidFill>
              </a:rPr>
              <a:t>Contro NA, Larson J, Scofield S, Sourkes B, Cohen HJ. Hospital staff and family perspectives regarding quality of pediatric palliative </a:t>
            </a:r>
            <a:r>
              <a:rPr lang="it-IT" sz="950" dirty="0">
                <a:solidFill>
                  <a:schemeClr val="bg2">
                    <a:lumMod val="50000"/>
                  </a:schemeClr>
                </a:solidFill>
              </a:rPr>
              <a:t>care. Pediatrics. </a:t>
            </a:r>
            <a:r>
              <a:rPr lang="it-IT" sz="950" dirty="0" smtClean="0">
                <a:solidFill>
                  <a:schemeClr val="bg2">
                    <a:lumMod val="50000"/>
                  </a:schemeClr>
                </a:solidFill>
              </a:rPr>
              <a:t>2004;114:1248–1252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Kern DE. Curriculum Development for Medical Education: A Six-Step Approach. Baltimore: The Johns Hopkins University Press; 1998.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Hafler JP. Extradordinary Learning in the Workplace. Innovation and Challenges in Profressional Education, vol 6. Dordrecht: Springer; 2011.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Baile WF, Buckman R, Lenzi R, Glober G, Beale EA, Kudelka AP. SPIKES-A six-step protocol for delivering bad news: application to the patient with cancer. Oncologist. 2000;5(4):302-11. </a:t>
            </a:r>
          </a:p>
          <a:p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Ellman MS, Fortin AHt. Benefits of teaching medical students how to communicate with patients having serious illness: comparison of two approaches to experiential, skill-based, and self-reflective learning. Yale J Biol Med. 2012;85(2):261-70. </a:t>
            </a:r>
            <a:endParaRPr lang="en-US" sz="95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950" u="sng" dirty="0">
                <a:solidFill>
                  <a:schemeClr val="bg2">
                    <a:lumMod val="50000"/>
                  </a:schemeClr>
                </a:solidFill>
              </a:rPr>
              <a:t>References:</a:t>
            </a:r>
            <a:endParaRPr lang="en-US" sz="95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Serwint JR, Bostwick S, Burke AE, Church A, Gogo A, Hofkosh D, et al. The AAP Resilience in the Face of Grief and Loss Curriculum. Pediatrics. 2016;138(5).</a:t>
            </a:r>
          </a:p>
          <a:p>
            <a:pPr lvl="0"/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Benson BJ. Domain of competence: Interpersonal and communication skills. Acad Pediatr. 2014;14(2 Suppl):S55-65.</a:t>
            </a:r>
          </a:p>
          <a:p>
            <a:pPr lvl="0"/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Kolarik RC, Walker G, Arnold RM. Pediatric resident education in palliative care: a needs assessment. Pediatrics. 2006;117(6):1949-54.</a:t>
            </a:r>
          </a:p>
          <a:p>
            <a:pPr lvl="0"/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Baile WF, Buckman R, Lenzi R, Glober G, Beale EA, Kudelka AP. SPIKES-A six-step protocol for delivering bad news: application to the patient with cancer. Oncologist. 2000;5(4):302-11</a:t>
            </a:r>
            <a:r>
              <a:rPr lang="en-US" sz="95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en-US" sz="950" dirty="0">
                <a:solidFill>
                  <a:schemeClr val="bg2">
                    <a:lumMod val="50000"/>
                  </a:schemeClr>
                </a:solidFill>
              </a:rPr>
              <a:t>Friedrichsen MJ, Strang PM, Carlsson ME. Breaking bad news in the transition from curative to palliative cancer care--patient's view of the doctor giving the information. Support Care Cancer. 2000;8(6):472-8.</a:t>
            </a:r>
          </a:p>
          <a:p>
            <a:endParaRPr lang="en-US" sz="95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9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3048000"/>
            <a:ext cx="8229600" cy="914400"/>
          </a:xfrm>
        </p:spPr>
        <p:txBody>
          <a:bodyPr/>
          <a:lstStyle/>
          <a:p>
            <a:r>
              <a:rPr lang="en-US" dirty="0" smtClean="0"/>
              <a:t>Special thanks to Sarah Kandil, Andrea Asnes, Janet Hafler, Stephanie Massaro, Kathleen Ang, and Pnina Weiss for their mentorship.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Special thanks to the Yale Women’s Faculty Forum for supporting this research.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816100"/>
            <a:ext cx="8123237" cy="4660900"/>
          </a:xfrm>
        </p:spPr>
        <p:txBody>
          <a:bodyPr/>
          <a:lstStyle/>
          <a:p>
            <a:r>
              <a:rPr lang="en-US" sz="2400" dirty="0"/>
              <a:t>W</a:t>
            </a:r>
            <a:r>
              <a:rPr lang="en-US" sz="2400" dirty="0" smtClean="0"/>
              <a:t>e give bad news</a:t>
            </a:r>
          </a:p>
          <a:p>
            <a:pPr lvl="1"/>
            <a:r>
              <a:rPr lang="en-US" sz="2200" dirty="0" smtClean="0"/>
              <a:t>Have to tell patients and families 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information that they are not 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prepared to hear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2400" dirty="0" smtClean="0"/>
              <a:t>Physicians are expected to know how to communicate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ncluding how to deliver difficult news empathetically</a:t>
            </a:r>
          </a:p>
          <a:p>
            <a:pPr lvl="1"/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760921" cy="20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is Difficult News?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3048000"/>
            <a:ext cx="8229600" cy="914400"/>
          </a:xfrm>
        </p:spPr>
        <p:txBody>
          <a:bodyPr/>
          <a:lstStyle/>
          <a:p>
            <a:r>
              <a:rPr lang="en-US" sz="2800" dirty="0"/>
              <a:t>Any information likely to drastically and negatively alter the patient’s view of his or her </a:t>
            </a:r>
            <a:r>
              <a:rPr lang="en-US" sz="2800" dirty="0" smtClean="0"/>
              <a:t>future</a:t>
            </a:r>
            <a:endParaRPr lang="en-US" sz="2800" dirty="0"/>
          </a:p>
          <a:p>
            <a:pPr algn="ctr"/>
            <a:r>
              <a:rPr lang="en-US" sz="2400" i="1" dirty="0" smtClean="0">
                <a:solidFill>
                  <a:schemeClr val="bg2"/>
                </a:solidFill>
              </a:rPr>
              <a:t>Robert </a:t>
            </a:r>
            <a:r>
              <a:rPr lang="en-US" sz="2400" i="1" dirty="0">
                <a:solidFill>
                  <a:schemeClr val="bg2"/>
                </a:solidFill>
              </a:rPr>
              <a:t>Buckman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29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Clinical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9 year old girl with severe seizure disorder admitted to the Pediatric ICU with pneumonia</a:t>
            </a:r>
          </a:p>
          <a:p>
            <a:pPr lvl="1"/>
            <a:r>
              <a:rPr lang="en-US" sz="2200" dirty="0" smtClean="0"/>
              <a:t>Worsening on maximal ventilator settings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Difficult news to deliver: May need to go on life support with heart-lung bypass</a:t>
            </a:r>
          </a:p>
          <a:p>
            <a:pPr lvl="1"/>
            <a:r>
              <a:rPr lang="en-US" sz="2200" dirty="0" smtClean="0"/>
              <a:t>Requires surgery</a:t>
            </a:r>
          </a:p>
          <a:p>
            <a:pPr lvl="1"/>
            <a:r>
              <a:rPr lang="en-US" sz="2200" dirty="0" smtClean="0"/>
              <a:t>40% of patients do not </a:t>
            </a:r>
          </a:p>
          <a:p>
            <a:pPr marL="457200" lvl="1" indent="0">
              <a:buNone/>
            </a:pPr>
            <a:r>
              <a:rPr lang="en-US" sz="2200" dirty="0" smtClean="0"/>
              <a:t>    survive </a:t>
            </a:r>
            <a:r>
              <a:rPr lang="en-US" sz="2200" dirty="0"/>
              <a:t>this heroic 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    intervention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65406"/>
            <a:ext cx="4003963" cy="278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54146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Task of Delivering Difficult News</a:t>
            </a:r>
            <a:b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“If we do it badly, the patients or family members may never forgive us; if we do it well, they may never forget us.”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2700" i="1" dirty="0" smtClean="0">
                <a:solidFill>
                  <a:schemeClr val="bg2"/>
                </a:solidFill>
              </a:rPr>
              <a:t>Robert Buckman</a:t>
            </a:r>
            <a:endParaRPr lang="en-US" sz="27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Bad News about Bad News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200" dirty="0" smtClean="0"/>
              <a:t>Clinicians </a:t>
            </a:r>
            <a:r>
              <a:rPr lang="en-US" altLang="en-US" sz="2200" dirty="0"/>
              <a:t>report anxiety and dread when discussing serious diagnoses, impending death, and </a:t>
            </a:r>
            <a:r>
              <a:rPr lang="en-US" altLang="en-US" sz="2200" dirty="0" smtClean="0"/>
              <a:t>death </a:t>
            </a:r>
          </a:p>
          <a:p>
            <a:pPr>
              <a:defRPr/>
            </a:pPr>
            <a:endParaRPr lang="en-US" altLang="en-US" sz="2200" dirty="0" smtClean="0"/>
          </a:p>
          <a:p>
            <a:pPr>
              <a:defRPr/>
            </a:pPr>
            <a:r>
              <a:rPr lang="en-US" altLang="en-US" sz="2200" dirty="0" smtClean="0"/>
              <a:t>Anxiety </a:t>
            </a:r>
            <a:r>
              <a:rPr lang="en-US" altLang="en-US" sz="2200" dirty="0"/>
              <a:t>and dread can compromise communication and </a:t>
            </a:r>
            <a:r>
              <a:rPr lang="en-US" altLang="en-US" sz="2200" dirty="0" smtClean="0"/>
              <a:t>intervention</a:t>
            </a:r>
          </a:p>
          <a:p>
            <a:pPr>
              <a:defRPr/>
            </a:pPr>
            <a:endParaRPr lang="en-US" altLang="en-US" sz="2200" dirty="0" smtClean="0"/>
          </a:p>
          <a:p>
            <a:pPr>
              <a:defRPr/>
            </a:pPr>
            <a:r>
              <a:rPr lang="en-US" sz="2200" dirty="0" smtClean="0"/>
              <a:t>How news is relayed affects the patients</a:t>
            </a:r>
            <a:r>
              <a:rPr lang="en-US" sz="2200" dirty="0"/>
              <a:t>' capacity to </a:t>
            </a:r>
            <a:r>
              <a:rPr lang="en-US" sz="2200" dirty="0" smtClean="0"/>
              <a:t>cope</a:t>
            </a:r>
          </a:p>
          <a:p>
            <a:pPr lvl="1">
              <a:defRPr/>
            </a:pPr>
            <a:r>
              <a:rPr lang="en-US" sz="2000" dirty="0" smtClean="0"/>
              <a:t>Affected by physician:</a:t>
            </a:r>
          </a:p>
          <a:p>
            <a:pPr lvl="2">
              <a:defRPr/>
            </a:pPr>
            <a:r>
              <a:rPr lang="en-US" sz="1800" dirty="0"/>
              <a:t>C</a:t>
            </a:r>
            <a:r>
              <a:rPr lang="en-US" sz="1800" dirty="0" smtClean="0"/>
              <a:t>haracter </a:t>
            </a:r>
          </a:p>
          <a:p>
            <a:pPr lvl="2">
              <a:defRPr/>
            </a:pPr>
            <a:r>
              <a:rPr lang="en-US" sz="1800" dirty="0" smtClean="0"/>
              <a:t>Ability to build relationships </a:t>
            </a:r>
          </a:p>
          <a:p>
            <a:pPr lvl="1">
              <a:defRPr/>
            </a:pPr>
            <a:endParaRPr lang="en-US" altLang="en-US" sz="1200" i="1" dirty="0" smtClean="0"/>
          </a:p>
          <a:p>
            <a:pPr>
              <a:defRPr/>
            </a:pPr>
            <a:endParaRPr lang="en-US" altLang="en-US" sz="2400" i="1" dirty="0"/>
          </a:p>
          <a:p>
            <a:pPr>
              <a:buFontTx/>
              <a:buNone/>
              <a:defRPr/>
            </a:pPr>
            <a:r>
              <a:rPr lang="en-US" altLang="en-US" i="1" dirty="0"/>
              <a:t> 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40200" y="5953780"/>
            <a:ext cx="500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Hilden,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2001; Ahrens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Hart,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1997; Friedrichsen, 2000; 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00"/>
          <a:stretch/>
        </p:blipFill>
        <p:spPr>
          <a:xfrm>
            <a:off x="4419600" y="4724400"/>
            <a:ext cx="47244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3"/>
          <a:stretch/>
        </p:blipFill>
        <p:spPr>
          <a:xfrm>
            <a:off x="152400" y="1295400"/>
            <a:ext cx="4953000" cy="29135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19600" y="5822062"/>
            <a:ext cx="3505200" cy="35013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2542234" y="3187191"/>
            <a:ext cx="2563166" cy="10217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27553" y="5943600"/>
            <a:ext cx="1445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50" dirty="0" smtClean="0">
                <a:solidFill>
                  <a:schemeClr val="tx2"/>
                </a:solidFill>
              </a:rPr>
              <a:t>Kolarik, </a:t>
            </a:r>
            <a:r>
              <a:rPr lang="en-US" sz="1350" dirty="0">
                <a:solidFill>
                  <a:schemeClr val="tx2"/>
                </a:solidFill>
              </a:rPr>
              <a:t>2006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9pPr>
          </a:lstStyle>
          <a:p>
            <a:r>
              <a:rPr lang="en-US" sz="3200" kern="0" dirty="0" smtClean="0"/>
              <a:t>Pediatric Resident Discomfort with Delivering Difficult News</a:t>
            </a:r>
            <a:endParaRPr lang="en-US" sz="32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73"/>
          <a:stretch/>
        </p:blipFill>
        <p:spPr>
          <a:xfrm>
            <a:off x="152400" y="4239077"/>
            <a:ext cx="4953000" cy="5009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0" y="1352629"/>
            <a:ext cx="2144547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ale best" id="{F2EF7F02-CBC0-E64F-A3B1-267AD683881E}" vid="{7749578C-4F05-2242-9B81-BDC8BAC96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Yale best</Template>
  <TotalTime>7807</TotalTime>
  <Words>2679</Words>
  <Application>Microsoft Macintosh PowerPoint</Application>
  <PresentationFormat>On-screen Show (4:3)</PresentationFormat>
  <Paragraphs>522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Calibri</vt:lpstr>
      <vt:lpstr>Georgia</vt:lpstr>
      <vt:lpstr>Gulim</vt:lpstr>
      <vt:lpstr>MS PGothic</vt:lpstr>
      <vt:lpstr>ＭＳ Ｐゴシック</vt:lpstr>
      <vt:lpstr>ＭＳ 明朝</vt:lpstr>
      <vt:lpstr>Times New Roman</vt:lpstr>
      <vt:lpstr>Wingdings</vt:lpstr>
      <vt:lpstr>굴림</vt:lpstr>
      <vt:lpstr>Arial</vt:lpstr>
      <vt:lpstr>Content Slides</vt:lpstr>
      <vt:lpstr>Delivering Difficult News</vt:lpstr>
      <vt:lpstr>Disclosures</vt:lpstr>
      <vt:lpstr>Background</vt:lpstr>
      <vt:lpstr>Background </vt:lpstr>
      <vt:lpstr>What is Difficult News?</vt:lpstr>
      <vt:lpstr>Clinical Example</vt:lpstr>
      <vt:lpstr>The Task of Delivering Difficult News  “If we do it badly, the patients or family members may never forgive us; if we do it well, they may never forget us.”    Robert Buckman</vt:lpstr>
      <vt:lpstr>The Bad News about Bad News</vt:lpstr>
      <vt:lpstr>PowerPoint Presentation</vt:lpstr>
      <vt:lpstr>The Good News about Bad News</vt:lpstr>
      <vt:lpstr>Current Training at Yale Pediatrics in  Delivering Difficult News </vt:lpstr>
      <vt:lpstr>Hypothesis &amp; Aims</vt:lpstr>
      <vt:lpstr>Hypothesis</vt:lpstr>
      <vt:lpstr>Aims</vt:lpstr>
      <vt:lpstr>Methods</vt:lpstr>
      <vt:lpstr>Methods: Intervention </vt:lpstr>
      <vt:lpstr>SPIKES</vt:lpstr>
      <vt:lpstr>Methods: Assessment</vt:lpstr>
      <vt:lpstr>Self-Efficacy Survey</vt:lpstr>
      <vt:lpstr>Methods: Objective Evaluation</vt:lpstr>
      <vt:lpstr>OSCE Evaluation</vt:lpstr>
      <vt:lpstr>OSCE Evaluation – SPIKES Checklist </vt:lpstr>
      <vt:lpstr>OSCE Evaluation – Modified MIRS</vt:lpstr>
      <vt:lpstr>Data Analysis</vt:lpstr>
      <vt:lpstr>Preliminary Results</vt:lpstr>
      <vt:lpstr>Results: Comparison of Component Composite Scores </vt:lpstr>
      <vt:lpstr>Results: Knowledge</vt:lpstr>
      <vt:lpstr>Results: Confidence</vt:lpstr>
      <vt:lpstr>Results: Comfort</vt:lpstr>
      <vt:lpstr>Composite Score of Knowledge, Confidence, &amp; Comfort</vt:lpstr>
      <vt:lpstr>Discussion</vt:lpstr>
      <vt:lpstr>Next Steps: Project Planning</vt:lpstr>
      <vt:lpstr>Next Steps: Beyond Educational Sessions</vt:lpstr>
      <vt:lpstr>References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Difficult News</dc:title>
  <dc:creator>Tanya Murtha</dc:creator>
  <cp:lastModifiedBy>Tanya Murtha</cp:lastModifiedBy>
  <cp:revision>97</cp:revision>
  <dcterms:created xsi:type="dcterms:W3CDTF">2018-04-21T16:36:06Z</dcterms:created>
  <dcterms:modified xsi:type="dcterms:W3CDTF">2018-05-02T11:34:54Z</dcterms:modified>
</cp:coreProperties>
</file>