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062400" cy="31089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000" i="1" kern="1200">
        <a:solidFill>
          <a:srgbClr val="136868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>
          <p15:clr>
            <a:srgbClr val="A4A3A4"/>
          </p15:clr>
        </p15:guide>
        <p15:guide id="2" pos="13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56"/>
    <a:srgbClr val="47685C"/>
    <a:srgbClr val="FCFEE6"/>
    <a:srgbClr val="FEF0EA"/>
    <a:srgbClr val="155956"/>
    <a:srgbClr val="AACB97"/>
    <a:srgbClr val="A6D989"/>
    <a:srgbClr val="CCFFFF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824" autoAdjust="0"/>
    <p:restoredTop sz="94280" autoAdjust="0"/>
  </p:normalViewPr>
  <p:slideViewPr>
    <p:cSldViewPr>
      <p:cViewPr>
        <p:scale>
          <a:sx n="20" d="100"/>
          <a:sy n="20" d="100"/>
        </p:scale>
        <p:origin x="1050" y="-138"/>
      </p:cViewPr>
      <p:guideLst>
        <p:guide orient="horz" pos="9792"/>
        <p:guide pos="1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F46652A-81AA-4E3E-9988-7C680655A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E83F-B543-4960-BC8C-CB3E050021A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1438" y="1143000"/>
            <a:ext cx="4175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7DD8-FD78-4B35-A56C-FE17A360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7DD8-FD78-4B35-A56C-FE17A3601B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7871960" y="13096528"/>
            <a:ext cx="13487400" cy="991964"/>
          </a:xfrm>
          <a:prstGeom prst="rect">
            <a:avLst/>
          </a:prstGeom>
          <a:solidFill>
            <a:srgbClr val="15595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endParaRPr lang="en-CA" sz="480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28664048" y="13168536"/>
            <a:ext cx="1101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/>
              </a:rPr>
              <a:t>Discussion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52936" y="927176"/>
            <a:ext cx="410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i="0" kern="1200" dirty="0">
                <a:solidFill>
                  <a:srgbClr val="136868"/>
                </a:solidFill>
                <a:latin typeface="+mn-lt"/>
                <a:ea typeface="+mn-ea"/>
                <a:cs typeface="Arial"/>
              </a:rPr>
              <a:t>Heavy drinking and girlfriend support to start ART care among 50yo+ HIV+ women in Ukraine 	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804988" y="19361150"/>
            <a:ext cx="82264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92150" indent="-692150" algn="l">
              <a:spcBef>
                <a:spcPct val="50000"/>
              </a:spcBef>
            </a:pPr>
            <a:endParaRPr lang="en-CA" sz="2000" i="0">
              <a:latin typeface="Arial" charset="0"/>
            </a:endParaRPr>
          </a:p>
        </p:txBody>
      </p:sp>
      <p:sp>
        <p:nvSpPr>
          <p:cNvPr id="4194" name="Text Box 98"/>
          <p:cNvSpPr txBox="1">
            <a:spLocks noChangeArrowheads="1"/>
          </p:cNvSpPr>
          <p:nvPr userDrawn="1"/>
        </p:nvSpPr>
        <p:spPr bwMode="auto">
          <a:xfrm>
            <a:off x="2438400" y="22783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CA" sz="2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00" name="Text Box 104"/>
          <p:cNvSpPr txBox="1">
            <a:spLocks noChangeArrowheads="1"/>
          </p:cNvSpPr>
          <p:nvPr userDrawn="1"/>
        </p:nvSpPr>
        <p:spPr bwMode="auto">
          <a:xfrm>
            <a:off x="0" y="3033693"/>
            <a:ext cx="42062400" cy="1493883"/>
          </a:xfrm>
          <a:prstGeom prst="rect">
            <a:avLst/>
          </a:prstGeom>
          <a:solidFill>
            <a:srgbClr val="15595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Irina Zaviriukha</a:t>
            </a:r>
            <a:r>
              <a:rPr lang="en-US" sz="3800" i="0" kern="1200" baseline="3000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1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 Olena Anysymova</a:t>
            </a:r>
            <a:r>
              <a:rPr lang="en-US" sz="3800" i="0" kern="1200" baseline="3000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2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 Tetiana Kiriazova</a:t>
            </a:r>
            <a:r>
              <a:rPr lang="en-US" sz="3800" i="0" kern="1200" baseline="3000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1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 Natalya Kniazeva</a:t>
            </a:r>
            <a:r>
              <a:rPr lang="en-US" sz="3800" i="0" kern="1200" baseline="3000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3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 </a:t>
            </a:r>
            <a:r>
              <a:rPr lang="en-US" sz="3800" i="0" kern="1200" baseline="0" dirty="0" err="1">
                <a:solidFill>
                  <a:srgbClr val="FFFFFF"/>
                </a:solidFill>
                <a:latin typeface="+mn-lt"/>
                <a:ea typeface="+mn-ea"/>
                <a:cs typeface="Arial"/>
              </a:rPr>
              <a:t>Yuliia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 Minster</a:t>
            </a:r>
            <a:r>
              <a:rPr lang="en-US" sz="3800" i="0" kern="1200" baseline="3000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3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 Nataliia Radich</a:t>
            </a:r>
            <a:r>
              <a:rPr lang="en-US" sz="3800" i="0" kern="1200" baseline="3000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4</a:t>
            </a:r>
            <a:r>
              <a:rPr lang="en-US" sz="3800" i="0" kern="1200" baseline="0" dirty="0">
                <a:solidFill>
                  <a:srgbClr val="FFFFFF"/>
                </a:solidFill>
                <a:latin typeface="+mn-lt"/>
                <a:ea typeface="+mn-ea"/>
                <a:cs typeface="Arial"/>
              </a:rPr>
              <a:t>,</a:t>
            </a:r>
            <a:r>
              <a:rPr lang="en-US" sz="3800" i="0" kern="120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 Julia Rozanova</a:t>
            </a:r>
            <a:r>
              <a:rPr lang="en-US" sz="3800" i="0" kern="1200" baseline="3000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5</a:t>
            </a:r>
            <a:r>
              <a:rPr lang="en-US" sz="3800" i="0" baseline="30000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kern="1200" baseline="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1 Ukrainian Institute on Public Health Policy; 2 </a:t>
            </a:r>
            <a:r>
              <a:rPr lang="en-US" sz="3000" i="0" kern="1200" baseline="0" dirty="0" err="1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Kyyanka</a:t>
            </a:r>
            <a:r>
              <a:rPr lang="en-US" sz="3000" i="0" kern="1200" baseline="0" dirty="0">
                <a:solidFill>
                  <a:srgbClr val="FFFFFF"/>
                </a:solidFill>
                <a:latin typeface="Times New Roman" charset="0"/>
                <a:ea typeface="+mn-ea"/>
                <a:cs typeface="Arial"/>
              </a:rPr>
              <a:t> Support Group for Women with HIV; 3 Kyiv AIDS City Center; 4 Kyiv Addiction Treatment clinic  </a:t>
            </a:r>
            <a:r>
              <a:rPr lang="en-US" sz="3000" i="0" baseline="0" dirty="0">
                <a:solidFill>
                  <a:srgbClr val="FFFFFF"/>
                </a:solidFill>
                <a:latin typeface="+mn-lt"/>
                <a:cs typeface="Arial"/>
              </a:rPr>
              <a:t>5 Yale University School of Medicine</a:t>
            </a:r>
            <a:endParaRPr lang="en-US" sz="3000" i="0" kern="1200" baseline="0" dirty="0">
              <a:solidFill>
                <a:schemeClr val="bg1">
                  <a:lumMod val="25000"/>
                  <a:lumOff val="75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307" name="Text Box 211"/>
          <p:cNvSpPr txBox="1">
            <a:spLocks noChangeArrowheads="1"/>
          </p:cNvSpPr>
          <p:nvPr userDrawn="1"/>
        </p:nvSpPr>
        <p:spPr bwMode="auto">
          <a:xfrm>
            <a:off x="11361738" y="18780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CA" sz="3200" i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4352" name="Text Box 256"/>
          <p:cNvSpPr txBox="1">
            <a:spLocks noChangeArrowheads="1"/>
          </p:cNvSpPr>
          <p:nvPr userDrawn="1"/>
        </p:nvSpPr>
        <p:spPr bwMode="auto">
          <a:xfrm>
            <a:off x="25927050" y="495935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CA" sz="3200" i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4378" name="Rectangle 282"/>
          <p:cNvSpPr>
            <a:spLocks noChangeArrowheads="1"/>
          </p:cNvSpPr>
          <p:nvPr userDrawn="1"/>
        </p:nvSpPr>
        <p:spPr bwMode="auto">
          <a:xfrm>
            <a:off x="27871960" y="14088493"/>
            <a:ext cx="13415392" cy="7622975"/>
          </a:xfrm>
          <a:prstGeom prst="rect">
            <a:avLst/>
          </a:prstGeom>
          <a:solidFill>
            <a:srgbClr val="AACB97"/>
          </a:solidFill>
          <a:ln w="76200">
            <a:solidFill>
              <a:srgbClr val="1368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sz="3200" i="0" dirty="0">
              <a:latin typeface="Gill Sans MT" pitchFamily="34" charset="0"/>
            </a:endParaRPr>
          </a:p>
        </p:txBody>
      </p:sp>
      <p:sp>
        <p:nvSpPr>
          <p:cNvPr id="4370" name="Text Box 274"/>
          <p:cNvSpPr txBox="1">
            <a:spLocks noChangeArrowheads="1"/>
          </p:cNvSpPr>
          <p:nvPr userDrawn="1"/>
        </p:nvSpPr>
        <p:spPr bwMode="auto">
          <a:xfrm>
            <a:off x="28115642" y="14109387"/>
            <a:ext cx="12993007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Conservative cultural blueprints attribute self-blame for HIV diagnosis to women in Ukraine, while downplaying gendered biases in healthcare.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Older women maintained or increased their pre-diagnosis alcohol use to cope with depressive symptoms after the HIV diagnosis.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Women felt emotionally safe to disclose alcohol use and HIV status to peers who could empathize based on shared experiences.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HIV care providers avoided screening women for alcohol use not to offend “decent woman” sensibility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Next steps: Peer-based interventions must include training in Motivational Interviewing to address barriers to ART from alcohol use and depression.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i="0" kern="1200" dirty="0">
                <a:solidFill>
                  <a:srgbClr val="255956"/>
                </a:solidFill>
                <a:latin typeface="Times New Roman"/>
                <a:ea typeface="+mn-ea"/>
                <a:cs typeface="Times New Roman"/>
              </a:rPr>
              <a:t>HIV, addiction, and mental health providers need to collaborate on inclusion of screening instruments for depression and alcohol/substance use into care protocols for ≥50yo men and women in Ukraine. </a:t>
            </a:r>
          </a:p>
          <a:p>
            <a:pPr marL="0" indent="0" algn="l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sz="3200" i="0" kern="1200" dirty="0">
              <a:solidFill>
                <a:srgbClr val="255956"/>
              </a:solidFill>
              <a:latin typeface="Times New Roman"/>
              <a:ea typeface="+mn-ea"/>
              <a:cs typeface="Times New Roman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altLang="ko-KR" sz="3200" i="0" kern="1200" dirty="0">
              <a:solidFill>
                <a:srgbClr val="255956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377" name="Rectangle 281"/>
          <p:cNvSpPr>
            <a:spLocks noChangeArrowheads="1"/>
          </p:cNvSpPr>
          <p:nvPr userDrawn="1"/>
        </p:nvSpPr>
        <p:spPr bwMode="auto">
          <a:xfrm>
            <a:off x="650875" y="13096528"/>
            <a:ext cx="13393737" cy="14545616"/>
          </a:xfrm>
          <a:prstGeom prst="rect">
            <a:avLst/>
          </a:prstGeom>
          <a:solidFill>
            <a:srgbClr val="AACB97"/>
          </a:solidFill>
          <a:ln w="76200">
            <a:solidFill>
              <a:srgbClr val="15595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1" name="Text Box 265"/>
          <p:cNvSpPr txBox="1">
            <a:spLocks noChangeArrowheads="1"/>
          </p:cNvSpPr>
          <p:nvPr userDrawn="1"/>
        </p:nvSpPr>
        <p:spPr bwMode="auto">
          <a:xfrm>
            <a:off x="825500" y="13259697"/>
            <a:ext cx="12890500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0" indent="-571500" algn="l">
              <a:spcBef>
                <a:spcPct val="50000"/>
              </a:spcBef>
            </a:pPr>
            <a:r>
              <a:rPr lang="en-US" sz="4400" b="1" i="0" dirty="0">
                <a:solidFill>
                  <a:srgbClr val="255956"/>
                </a:solidFill>
              </a:rPr>
              <a:t>(A) Internal HIV Stigma; crisis of “decent woman” identity</a:t>
            </a:r>
            <a:endParaRPr lang="en-US" sz="3600" i="0" dirty="0">
              <a:solidFill>
                <a:srgbClr val="255956"/>
              </a:solidFill>
            </a:endParaRPr>
          </a:p>
          <a:p>
            <a:pPr marL="0" lvl="1" indent="0" algn="l">
              <a:buNone/>
            </a:pPr>
            <a:r>
              <a:rPr lang="en-US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“I: </a:t>
            </a:r>
            <a:r>
              <a:rPr lang="ru-RU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Are you planning to tell </a:t>
            </a:r>
            <a:r>
              <a:rPr lang="en-US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[your family] a</a:t>
            </a:r>
            <a:r>
              <a:rPr lang="ru-RU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bout </a:t>
            </a:r>
            <a:r>
              <a:rPr lang="en-US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your diagnosis</a:t>
            </a:r>
            <a:r>
              <a:rPr lang="ru-RU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? </a:t>
            </a:r>
            <a:endParaRPr lang="en-US" sz="3200" i="0" kern="1200" dirty="0">
              <a:solidFill>
                <a:srgbClr val="136868"/>
              </a:solidFill>
              <a:latin typeface="Times New Roman" charset="0"/>
              <a:ea typeface="+mn-ea"/>
              <a:cs typeface="+mn-cs"/>
            </a:endParaRPr>
          </a:p>
          <a:p>
            <a:pPr marL="0" lvl="1" indent="0" algn="l">
              <a:buNone/>
            </a:pPr>
            <a:r>
              <a:rPr lang="en-US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P: I don’t know, if it happens somehow by accident, or I get caught, perhaps, but I absolutely don’t want to tell. They will get scared, I am mostly concerned about my mom, so she doesn’t have a heart attack, at her age. Or otherwise, chase me out of the house: how COULD you? What ARE you? All these explanations, modern therapy, and so on, is unlikely to impress her, and even less the children. My daughter, I worry she may not let me see the baby again if she knows. (Tetiana, 54)</a:t>
            </a:r>
          </a:p>
          <a:p>
            <a:pPr marL="0" marR="0" lvl="0" indent="-5715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i="0" kern="1200" dirty="0">
                <a:solidFill>
                  <a:srgbClr val="136868"/>
                </a:solidFill>
                <a:latin typeface="Times New Roman" charset="0"/>
                <a:ea typeface="+mn-ea"/>
                <a:cs typeface="+mn-cs"/>
              </a:rPr>
              <a:t>“I am so ashamed. Shame is killing me – that at 57 years old, I…-- do you understand? I cannot tell my children I am HIV positive. `My granddaughter is 1 year old, and next year my son’s baby will be born. I cannot tell [my children]. What if they don’t want me to visit the grandchildren any more?”</a:t>
            </a:r>
            <a:r>
              <a:rPr lang="en-US" sz="3200" dirty="0"/>
              <a:t> </a:t>
            </a:r>
            <a:r>
              <a:rPr lang="en-US" sz="3200" i="0" dirty="0"/>
              <a:t>(Alexandra, 57)</a:t>
            </a:r>
            <a:r>
              <a:rPr lang="en-US" sz="3000" i="0" kern="1200" dirty="0">
                <a:solidFill>
                  <a:srgbClr val="255956"/>
                </a:solidFill>
                <a:latin typeface="Times New Roman" charset="0"/>
                <a:ea typeface="+mn-ea"/>
                <a:cs typeface="+mn-cs"/>
              </a:rPr>
              <a:t> </a:t>
            </a:r>
          </a:p>
          <a:p>
            <a:pPr marL="0" indent="-571500" algn="l">
              <a:buFont typeface="Wingdings" pitchFamily="2" charset="2"/>
              <a:buNone/>
            </a:pPr>
            <a:endParaRPr lang="en-GB" sz="3000" i="0" kern="1200" dirty="0">
              <a:solidFill>
                <a:srgbClr val="255956"/>
              </a:solidFill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4392" name="Group 296"/>
          <p:cNvGrpSpPr>
            <a:grpSpLocks/>
          </p:cNvGrpSpPr>
          <p:nvPr userDrawn="1"/>
        </p:nvGrpSpPr>
        <p:grpSpPr bwMode="auto">
          <a:xfrm>
            <a:off x="-1" y="28361437"/>
            <a:ext cx="42062401" cy="2728913"/>
            <a:chOff x="0" y="17254"/>
            <a:chExt cx="26496" cy="1719"/>
          </a:xfrm>
        </p:grpSpPr>
        <p:sp>
          <p:nvSpPr>
            <p:cNvPr id="4156" name="Text Box 60"/>
            <p:cNvSpPr txBox="1">
              <a:spLocks noChangeArrowheads="1"/>
            </p:cNvSpPr>
            <p:nvPr userDrawn="1"/>
          </p:nvSpPr>
          <p:spPr bwMode="auto">
            <a:xfrm>
              <a:off x="0" y="17254"/>
              <a:ext cx="26496" cy="1719"/>
            </a:xfrm>
            <a:prstGeom prst="rect">
              <a:avLst/>
            </a:prstGeom>
            <a:solidFill>
              <a:srgbClr val="15595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l">
                <a:spcBef>
                  <a:spcPct val="50000"/>
                </a:spcBef>
              </a:pPr>
              <a:endParaRPr lang="en-CA" sz="4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4391" name="Text Box 295"/>
            <p:cNvSpPr txBox="1">
              <a:spLocks noChangeArrowheads="1"/>
            </p:cNvSpPr>
            <p:nvPr userDrawn="1"/>
          </p:nvSpPr>
          <p:spPr bwMode="auto">
            <a:xfrm>
              <a:off x="548" y="17425"/>
              <a:ext cx="8119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400" b="1" i="0" dirty="0">
                  <a:solidFill>
                    <a:srgbClr val="FCFEE6"/>
                  </a:solidFill>
                </a:rPr>
                <a:t>Acknowledgements</a:t>
              </a:r>
            </a:p>
            <a:p>
              <a:pPr algn="l">
                <a:spcBef>
                  <a:spcPct val="50000"/>
                </a:spcBef>
              </a:pPr>
              <a:r>
                <a:rPr lang="en-US" sz="2600" i="0" dirty="0">
                  <a:solidFill>
                    <a:srgbClr val="FCFEE6"/>
                  </a:solidFill>
                </a:rPr>
                <a:t>Support for this project has been provided by the Yale University Women Faculty Forum Award to Dr. Julia Rozanova. </a:t>
              </a:r>
            </a:p>
            <a:p>
              <a:pPr algn="l">
                <a:spcBef>
                  <a:spcPct val="50000"/>
                </a:spcBef>
              </a:pPr>
              <a:endParaRPr lang="en-US" sz="3200" i="0" dirty="0">
                <a:solidFill>
                  <a:srgbClr val="FCFEE6"/>
                </a:solidFill>
              </a:endParaRPr>
            </a:p>
          </p:txBody>
        </p:sp>
      </p:grpSp>
      <p:sp>
        <p:nvSpPr>
          <p:cNvPr id="4395" name="Rectangle 299"/>
          <p:cNvSpPr>
            <a:spLocks noChangeArrowheads="1"/>
          </p:cNvSpPr>
          <p:nvPr userDrawn="1"/>
        </p:nvSpPr>
        <p:spPr bwMode="auto">
          <a:xfrm>
            <a:off x="14334456" y="13096529"/>
            <a:ext cx="13393738" cy="14617624"/>
          </a:xfrm>
          <a:prstGeom prst="rect">
            <a:avLst/>
          </a:prstGeom>
          <a:solidFill>
            <a:srgbClr val="155956"/>
          </a:solidFill>
          <a:ln w="76200">
            <a:solidFill>
              <a:srgbClr val="AACB9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CA" sz="3200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396" name="Text Box 300"/>
          <p:cNvSpPr txBox="1">
            <a:spLocks noChangeArrowheads="1"/>
          </p:cNvSpPr>
          <p:nvPr userDrawn="1"/>
        </p:nvSpPr>
        <p:spPr bwMode="auto">
          <a:xfrm>
            <a:off x="14332643" y="13240545"/>
            <a:ext cx="13454525" cy="14357777"/>
          </a:xfrm>
          <a:prstGeom prst="rect">
            <a:avLst/>
          </a:prstGeom>
          <a:solidFill>
            <a:srgbClr val="155956"/>
          </a:solidFill>
          <a:ln w="9525">
            <a:solidFill>
              <a:srgbClr val="FEF0EA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0" dirty="0">
                <a:solidFill>
                  <a:srgbClr val="FCFEE6"/>
                </a:solidFill>
              </a:rPr>
              <a:t>(B) Peer support linked to ART women who drank hard liquor </a:t>
            </a:r>
            <a:r>
              <a:rPr lang="en-US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to forget HIV diagnosis</a:t>
            </a:r>
          </a:p>
          <a:p>
            <a:pPr marL="0" lvl="1" indent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“I: What was your reaction when you heard your HIV diagnosis?</a:t>
            </a:r>
          </a:p>
          <a:p>
            <a:pPr algn="l"/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P: For two months I was drinking until blackout. Then the next day I would get up at 6 am and go to the store and buy more booze. I was drowning myself in vodka. </a:t>
            </a:r>
          </a:p>
          <a:p>
            <a:pPr algn="l"/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I: But how did you get out of this binge drinking marathon? </a:t>
            </a:r>
          </a:p>
          <a:p>
            <a:pPr algn="l"/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P: My girlfriends came and made me shower and dress and eat some food and told me they will check me into a rehab if I don’t stop killing myself. They took me to the [AIDS Center] to pick up ART.” (Iryna</a:t>
            </a:r>
            <a:r>
              <a:rPr lang="ru-RU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, </a:t>
            </a:r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62</a:t>
            </a:r>
            <a:r>
              <a:rPr lang="ru-RU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)</a:t>
            </a:r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”</a:t>
            </a:r>
          </a:p>
          <a:p>
            <a:pPr algn="l">
              <a:buFont typeface="Wingdings" pitchFamily="2" charset="2"/>
              <a:buNone/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 algn="l">
              <a:buFont typeface="Wingdings" pitchFamily="2" charset="2"/>
              <a:buNone/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endParaRPr lang="en-US" sz="4800" b="1" i="0" kern="1200" dirty="0">
              <a:solidFill>
                <a:srgbClr val="FCFEE6"/>
              </a:solidFill>
              <a:latin typeface="Times New Roman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en-US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(C)</a:t>
            </a:r>
            <a:r>
              <a:rPr lang="en-GB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 HIV clinicians are embarrassed to discuss with </a:t>
            </a:r>
            <a:r>
              <a:rPr lang="en-US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 </a:t>
            </a:r>
            <a:r>
              <a:rPr lang="uk-UA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"</a:t>
            </a:r>
            <a:r>
              <a:rPr lang="en-US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decent older women</a:t>
            </a:r>
            <a:r>
              <a:rPr lang="uk-UA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" </a:t>
            </a:r>
            <a:r>
              <a:rPr lang="en-US" sz="4800" b="1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alcohol use</a:t>
            </a:r>
          </a:p>
          <a:p>
            <a:pPr algn="l"/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“I: Has your HIV doctor ever talked with you about use of alcohol? </a:t>
            </a:r>
          </a:p>
          <a:p>
            <a:pPr algn="l"/>
            <a:r>
              <a:rPr lang="en-US" sz="3000" i="0" kern="1200" dirty="0">
                <a:solidFill>
                  <a:srgbClr val="FCFEE6"/>
                </a:solidFill>
                <a:latin typeface="Times New Roman" charset="0"/>
                <a:ea typeface="+mn-ea"/>
                <a:cs typeface="+mn-cs"/>
              </a:rPr>
              <a:t>P: No, she knows our family well, she may ask me, it looks you’ve lost some weight, why could this be? I would say, I have too much work to do now. That’s as far as it goes, and concerning alcohol use, she would never ask me anything like this. As I told you, she knows our family well, so that’s how it is. (Valentina, 57)”.</a:t>
            </a:r>
          </a:p>
        </p:txBody>
      </p:sp>
      <p:sp>
        <p:nvSpPr>
          <p:cNvPr id="4402" name="Text Box 306"/>
          <p:cNvSpPr txBox="1">
            <a:spLocks noChangeArrowheads="1"/>
          </p:cNvSpPr>
          <p:nvPr userDrawn="1"/>
        </p:nvSpPr>
        <p:spPr bwMode="auto">
          <a:xfrm>
            <a:off x="1012976" y="11656368"/>
            <a:ext cx="40538400" cy="19389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kern="1200" dirty="0">
                <a:solidFill>
                  <a:srgbClr val="255956"/>
                </a:solidFill>
                <a:latin typeface="Times New Roman" charset="0"/>
                <a:ea typeface="+mn-ea"/>
                <a:cs typeface="+mn-cs"/>
              </a:rPr>
              <a:t>From women’s accounts of coming to terms with their HIV diagnosis, three themes emerged: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i="1" kern="1200" dirty="0">
              <a:solidFill>
                <a:srgbClr val="255956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74F96-4FD0-40BA-8081-CAD5E53D4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4" y="5127642"/>
            <a:ext cx="8928992" cy="5952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74F2F-292D-466E-BB8B-4E06F1AE0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26944" y="5103639"/>
            <a:ext cx="4536504" cy="59766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035" y="351112"/>
            <a:ext cx="1872208" cy="2340260"/>
          </a:xfrm>
          <a:prstGeom prst="rect">
            <a:avLst/>
          </a:prstGeom>
        </p:spPr>
      </p:pic>
      <p:sp>
        <p:nvSpPr>
          <p:cNvPr id="4344" name="Rectangle 248"/>
          <p:cNvSpPr>
            <a:spLocks noChangeArrowheads="1"/>
          </p:cNvSpPr>
          <p:nvPr userDrawn="1"/>
        </p:nvSpPr>
        <p:spPr bwMode="auto">
          <a:xfrm>
            <a:off x="9869960" y="5895728"/>
            <a:ext cx="8640960" cy="5184576"/>
          </a:xfrm>
          <a:prstGeom prst="rect">
            <a:avLst/>
          </a:prstGeom>
          <a:solidFill>
            <a:srgbClr val="AACB97"/>
          </a:solidFill>
          <a:ln w="57150">
            <a:solidFill>
              <a:srgbClr val="15595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" name="Text Box 286"/>
          <p:cNvSpPr txBox="1">
            <a:spLocks noChangeArrowheads="1"/>
          </p:cNvSpPr>
          <p:nvPr userDrawn="1"/>
        </p:nvSpPr>
        <p:spPr bwMode="auto">
          <a:xfrm>
            <a:off x="9941968" y="6039744"/>
            <a:ext cx="8568951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NIH defines HIV+ people ≥50 years as older (OPWH)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Ukrainian OPWH’s same-year mortality is 3-11 times higher than the age-matched general population</a:t>
            </a:r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OPWH present with later stage HIV (52% with CD4&lt;20)</a:t>
            </a:r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70% of OPWH are not on ART 6 months post-diagnosis</a:t>
            </a:r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OPWH make 15% of all new HIV diagnoses in Ukraine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OPWH response to HIV diagnosis may be alcohol use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40% of 50yo+ men in Ukraine have alcohol use history</a:t>
            </a:r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Experiences among older women are unknown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We studied women’s views on alcohol’s role </a:t>
            </a:r>
            <a:r>
              <a:rPr lang="en-US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in HIV care</a:t>
            </a:r>
            <a:r>
              <a:rPr lang="en-GB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 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algn="l"/>
            <a:r>
              <a:rPr lang="en-GB" sz="2700" i="0" kern="1200" dirty="0">
                <a:solidFill>
                  <a:srgbClr val="255956"/>
                </a:solidFill>
                <a:latin typeface="Times New Roman"/>
                <a:ea typeface="굴림" charset="-127"/>
                <a:cs typeface="Times New Roman"/>
              </a:rPr>
              <a:t> </a:t>
            </a:r>
          </a:p>
          <a:p>
            <a:pPr algn="l"/>
            <a:endParaRPr lang="en-GB" sz="2700" i="0" kern="1200" dirty="0">
              <a:solidFill>
                <a:srgbClr val="255956"/>
              </a:solidFill>
              <a:latin typeface="Times New Roman"/>
              <a:ea typeface="굴림" charset="-127"/>
              <a:cs typeface="Times New Roman"/>
            </a:endParaRPr>
          </a:p>
          <a:p>
            <a:pPr algn="l"/>
            <a:endParaRPr lang="en-GB" sz="2700" i="0" kern="1200" dirty="0">
              <a:solidFill>
                <a:srgbClr val="009999"/>
              </a:solidFill>
              <a:latin typeface="Times New Roman"/>
              <a:ea typeface="굴림" charset="-127"/>
              <a:cs typeface="Times New Roman"/>
            </a:endParaRPr>
          </a:p>
          <a:p>
            <a:pPr algn="l"/>
            <a:r>
              <a:rPr lang="en-US" altLang="ko-KR" sz="2700" i="0" kern="1200" dirty="0">
                <a:solidFill>
                  <a:srgbClr val="009999"/>
                </a:solidFill>
                <a:latin typeface="Times New Roman"/>
                <a:ea typeface="굴림" charset="-127"/>
                <a:cs typeface="Times New Roman"/>
              </a:rPr>
              <a:t> </a:t>
            </a:r>
            <a:endParaRPr lang="en-US" sz="2700" i="0" kern="1200" dirty="0">
              <a:solidFill>
                <a:srgbClr val="009999"/>
              </a:solidFill>
              <a:latin typeface="Times New Roman"/>
              <a:ea typeface="굴림" charset="-127"/>
              <a:cs typeface="Times New Roman"/>
            </a:endParaRP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9797952" y="5103640"/>
            <a:ext cx="8784976" cy="792088"/>
          </a:xfrm>
          <a:prstGeom prst="rect">
            <a:avLst/>
          </a:prstGeom>
          <a:solidFill>
            <a:srgbClr val="15595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spcBef>
                <a:spcPct val="50000"/>
              </a:spcBef>
            </a:pPr>
            <a:endParaRPr lang="en-CA" sz="480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06064" y="5031632"/>
            <a:ext cx="706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/>
              </a:rPr>
              <a:t>Background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26647824" y="4714564"/>
            <a:ext cx="80125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Methods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3479472" y="5064731"/>
            <a:ext cx="9865096" cy="6414523"/>
            <a:chOff x="23479472" y="4704691"/>
            <a:chExt cx="9865096" cy="6414523"/>
          </a:xfrm>
        </p:grpSpPr>
        <p:sp>
          <p:nvSpPr>
            <p:cNvPr id="4346" name="Rectangle 250"/>
            <p:cNvSpPr>
              <a:spLocks noChangeArrowheads="1"/>
            </p:cNvSpPr>
            <p:nvPr userDrawn="1"/>
          </p:nvSpPr>
          <p:spPr bwMode="auto">
            <a:xfrm>
              <a:off x="23551480" y="5607696"/>
              <a:ext cx="9721080" cy="5112568"/>
            </a:xfrm>
            <a:prstGeom prst="rect">
              <a:avLst/>
            </a:prstGeom>
            <a:solidFill>
              <a:srgbClr val="AACB97"/>
            </a:solidFill>
            <a:ln w="57150">
              <a:solidFill>
                <a:srgbClr val="15595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3" name="Text Box 257"/>
            <p:cNvSpPr txBox="1">
              <a:spLocks noChangeArrowheads="1"/>
            </p:cNvSpPr>
            <p:nvPr userDrawn="1"/>
          </p:nvSpPr>
          <p:spPr bwMode="auto">
            <a:xfrm>
              <a:off x="23695496" y="5625402"/>
              <a:ext cx="9361287" cy="549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81000" indent="-381000" algn="l">
                <a:buFont typeface="Wingdings" pitchFamily="2" charset="2"/>
                <a:buChar char="v"/>
              </a:pPr>
              <a:r>
                <a:rPr lang="en-US" sz="2700" i="0" kern="1200" dirty="0">
                  <a:solidFill>
                    <a:srgbClr val="255956"/>
                  </a:solidFill>
                  <a:latin typeface="Times New Roman" charset="0"/>
                  <a:ea typeface="굴림" charset="-127"/>
                  <a:cs typeface="+mn-cs"/>
                </a:rPr>
                <a:t>Dec’19-Feb’20: qualitative interviews, Focus Groups with 25 women ≥50 years in Kyiv, Ukraine. Participants characteristics:</a:t>
              </a: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indent="-381000" algn="l">
                <a:buFont typeface="Wingdings" pitchFamily="2" charset="2"/>
                <a:buChar char="v"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  <a:p>
              <a:pPr marL="381000" marR="0" lvl="0" indent="-381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v"/>
                <a:tabLst/>
                <a:defRPr/>
              </a:pPr>
              <a:r>
                <a:rPr lang="en-US" sz="2700" i="0" kern="1200" dirty="0">
                  <a:solidFill>
                    <a:srgbClr val="255956"/>
                  </a:solidFill>
                  <a:latin typeface="Times New Roman" charset="0"/>
                  <a:ea typeface="굴림" charset="-127"/>
                  <a:cs typeface="+mn-cs"/>
                </a:rPr>
                <a:t>Inductive analysis of transcribed and translated data for explicit and latent content using </a:t>
              </a:r>
              <a:r>
                <a:rPr lang="en-US" sz="2700" i="0" kern="1200" dirty="0" err="1">
                  <a:solidFill>
                    <a:srgbClr val="255956"/>
                  </a:solidFill>
                  <a:latin typeface="Times New Roman" charset="0"/>
                  <a:ea typeface="굴림" charset="-127"/>
                  <a:cs typeface="+mn-cs"/>
                </a:rPr>
                <a:t>Dedoose</a:t>
              </a:r>
              <a:r>
                <a:rPr lang="en-US" sz="2700" i="0" kern="1200" dirty="0">
                  <a:solidFill>
                    <a:srgbClr val="255956"/>
                  </a:solidFill>
                  <a:latin typeface="Times New Roman" charset="0"/>
                  <a:ea typeface="굴림" charset="-127"/>
                  <a:cs typeface="+mn-cs"/>
                </a:rPr>
                <a:t> software.    </a:t>
              </a:r>
            </a:p>
            <a:p>
              <a:pPr marL="0" indent="0" algn="l">
                <a:buFont typeface="Wingdings" pitchFamily="2" charset="2"/>
                <a:buNone/>
              </a:pPr>
              <a:endParaRPr lang="en-US" sz="2700" i="0" kern="1200" dirty="0">
                <a:solidFill>
                  <a:srgbClr val="255956"/>
                </a:solidFill>
                <a:latin typeface="Times New Roman" charset="0"/>
                <a:ea typeface="굴림" charset="-127"/>
                <a:cs typeface="+mn-cs"/>
              </a:endParaRPr>
            </a:p>
          </p:txBody>
        </p:sp>
        <p:sp>
          <p:nvSpPr>
            <p:cNvPr id="47" name="Text Box 60"/>
            <p:cNvSpPr txBox="1">
              <a:spLocks noChangeArrowheads="1"/>
            </p:cNvSpPr>
            <p:nvPr userDrawn="1"/>
          </p:nvSpPr>
          <p:spPr bwMode="auto">
            <a:xfrm>
              <a:off x="23479472" y="4743600"/>
              <a:ext cx="9865096" cy="864096"/>
            </a:xfrm>
            <a:prstGeom prst="rect">
              <a:avLst/>
            </a:prstGeom>
            <a:solidFill>
              <a:srgbClr val="15595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l">
                <a:spcBef>
                  <a:spcPct val="50000"/>
                </a:spcBef>
              </a:pPr>
              <a:endParaRPr lang="en-CA" sz="4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24271560" y="4704691"/>
              <a:ext cx="8278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cs typeface="Arial"/>
                </a:rPr>
                <a:t>Methods</a:t>
              </a:r>
            </a:p>
          </p:txBody>
        </p:sp>
      </p:grpSp>
      <p:sp>
        <p:nvSpPr>
          <p:cNvPr id="52" name="Text Box 295"/>
          <p:cNvSpPr txBox="1">
            <a:spLocks noChangeArrowheads="1"/>
          </p:cNvSpPr>
          <p:nvPr userDrawn="1"/>
        </p:nvSpPr>
        <p:spPr bwMode="auto">
          <a:xfrm>
            <a:off x="14695015" y="28560239"/>
            <a:ext cx="1288891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3400" b="1" i="0" dirty="0">
                <a:solidFill>
                  <a:srgbClr val="FCFEE6"/>
                </a:solidFill>
              </a:rPr>
              <a:t>Contact</a:t>
            </a:r>
          </a:p>
          <a:p>
            <a:pPr algn="l">
              <a:spcBef>
                <a:spcPts val="600"/>
              </a:spcBef>
            </a:pPr>
            <a:r>
              <a:rPr lang="en-US" sz="3200" i="0" dirty="0">
                <a:solidFill>
                  <a:srgbClr val="FCFEE6"/>
                </a:solidFill>
              </a:rPr>
              <a:t>Julia</a:t>
            </a:r>
            <a:r>
              <a:rPr lang="en-US" sz="3200" i="0" baseline="0" dirty="0">
                <a:solidFill>
                  <a:srgbClr val="FCFEE6"/>
                </a:solidFill>
              </a:rPr>
              <a:t> Rozanova, Yale School of Medicine, 135 College ST suite 323</a:t>
            </a:r>
          </a:p>
          <a:p>
            <a:pPr algn="l">
              <a:spcBef>
                <a:spcPts val="600"/>
              </a:spcBef>
            </a:pPr>
            <a:r>
              <a:rPr lang="en-US" sz="3200" i="0" baseline="0" dirty="0">
                <a:solidFill>
                  <a:srgbClr val="FCFEE6"/>
                </a:solidFill>
              </a:rPr>
              <a:t>New Haven, CT 06510</a:t>
            </a:r>
          </a:p>
          <a:p>
            <a:pPr algn="l">
              <a:spcBef>
                <a:spcPts val="600"/>
              </a:spcBef>
            </a:pPr>
            <a:r>
              <a:rPr lang="en-US" sz="3200" i="0" baseline="0" dirty="0">
                <a:solidFill>
                  <a:srgbClr val="FCFEE6"/>
                </a:solidFill>
              </a:rPr>
              <a:t>email: </a:t>
            </a:r>
            <a:r>
              <a:rPr lang="en-US" sz="3200" i="0" baseline="0" dirty="0" err="1">
                <a:solidFill>
                  <a:srgbClr val="FCFEE6"/>
                </a:solidFill>
              </a:rPr>
              <a:t>julia.rozanova@yale.edu</a:t>
            </a:r>
            <a:endParaRPr lang="en-US" sz="3200" i="0" dirty="0">
              <a:solidFill>
                <a:srgbClr val="FCFEE6"/>
              </a:solidFill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9D59370D-BB4A-42B0-8AF3-491CC06CF3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244" y="351112"/>
            <a:ext cx="2253158" cy="201622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F44EC-F1CD-4A79-AB3A-F23CA32C406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9373331"/>
              </p:ext>
            </p:extLst>
          </p:nvPr>
        </p:nvGraphicFramePr>
        <p:xfrm>
          <a:off x="23767504" y="6975848"/>
          <a:ext cx="93610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400743731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434240752"/>
                    </a:ext>
                  </a:extLst>
                </a:gridCol>
              </a:tblGrid>
              <a:tr h="4394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Mean =57 years (50-78)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03998"/>
                  </a:ext>
                </a:extLst>
              </a:tr>
              <a:tr h="439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HIV diagnosed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Mean = 1.5 years ago (1 month -21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44205"/>
                  </a:ext>
                </a:extLst>
              </a:tr>
              <a:tr h="4462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40% higher; 53% vocational; 7% high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21395"/>
                  </a:ext>
                </a:extLst>
              </a:tr>
              <a:tr h="4394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Marital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8% married; 45% divorced; 30% widowed; 17% 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1961"/>
                  </a:ext>
                </a:extLst>
              </a:tr>
              <a:tr h="4394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Employment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53% working; 47% retired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71414"/>
                  </a:ext>
                </a:extLst>
              </a:tr>
              <a:tr h="6031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Live with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i="0" kern="1200" dirty="0">
                          <a:solidFill>
                            <a:srgbClr val="255956"/>
                          </a:solidFill>
                          <a:latin typeface="Times New Roman" charset="0"/>
                          <a:ea typeface="굴림" charset="-127"/>
                          <a:cs typeface="+mn-cs"/>
                        </a:rPr>
                        <a:t>8% husband; 28% alone; 60% parents and/or (adult) children; 4% in-laws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8985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D4CB93A-F351-4C07-8291-903685E6AE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6" y="21589854"/>
            <a:ext cx="8746692" cy="583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80529-BEA9-433B-B5B0-67700A801F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438860" y="5348483"/>
            <a:ext cx="8285876" cy="5538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160146-F0F4-4AAD-8A12-FE3506EE15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695504" y="18550448"/>
            <a:ext cx="12744408" cy="462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A0472-B98C-417E-8BC3-55B7B961056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680272" y="21940418"/>
            <a:ext cx="8870263" cy="57737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1287463"/>
            <a:ext cx="35753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76" tIns="208988" rIns="417976" bIns="2089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5950" y="8636000"/>
            <a:ext cx="35750500" cy="189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76" tIns="208988" rIns="417976" bIns="208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5950" y="28325763"/>
            <a:ext cx="8763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76" tIns="208988" rIns="417976" bIns="208988" numCol="1" anchor="b" anchorCtr="0" compatLnSpc="1">
            <a:prstTxWarp prst="textNoShape">
              <a:avLst/>
            </a:prstTxWarp>
          </a:bodyPr>
          <a:lstStyle>
            <a:lvl1pPr algn="l" defTabSz="4179888">
              <a:defRPr sz="510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0050" y="28325763"/>
            <a:ext cx="133223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976" tIns="208988" rIns="417976" bIns="208988" numCol="1" anchor="b" anchorCtr="0" compatLnSpc="1">
            <a:prstTxWarp prst="textNoShape">
              <a:avLst/>
            </a:prstTxWarp>
          </a:bodyPr>
          <a:lstStyle>
            <a:lvl1pPr defTabSz="4179888">
              <a:defRPr sz="510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858000"/>
            <a:ext cx="38906450" cy="395288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17976" tIns="208988" rIns="417976" bIns="208988" anchor="ctr"/>
          <a:lstStyle/>
          <a:p>
            <a:pPr defTabSz="4179888"/>
            <a:endParaRPr kumimoji="1" lang="en-CA" sz="83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512000" y="29706888"/>
            <a:ext cx="9550400" cy="3603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66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17976" tIns="208988" rIns="417976" bIns="208988" anchor="ctr"/>
          <a:lstStyle/>
          <a:p>
            <a:pPr defTabSz="4179888"/>
            <a:endParaRPr kumimoji="1" lang="en-CA" sz="83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j-lt"/>
          <a:ea typeface="+mj-ea"/>
          <a:cs typeface="+mj-cs"/>
        </a:defRPr>
      </a:lvl1pPr>
      <a:lvl2pPr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2pPr>
      <a:lvl3pPr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3pPr>
      <a:lvl4pPr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4pPr>
      <a:lvl5pPr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5pPr>
      <a:lvl6pPr marL="457200"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6pPr>
      <a:lvl7pPr marL="914400"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7pPr>
      <a:lvl8pPr marL="1371600"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8pPr>
      <a:lvl9pPr marL="1828800" algn="l" defTabSz="4179888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9pPr>
    </p:titleStyle>
    <p:bodyStyle>
      <a:lvl1pPr marL="1568450" indent="-1568450" algn="l" defTabSz="4179888" rtl="0" fontAlgn="base">
        <a:spcBef>
          <a:spcPct val="20000"/>
        </a:spcBef>
        <a:spcAft>
          <a:spcPct val="0"/>
        </a:spcAft>
        <a:buSzPct val="85000"/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5663" indent="-1306513" algn="l" defTabSz="4179888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12800">
          <a:solidFill>
            <a:schemeClr val="tx1"/>
          </a:solidFill>
          <a:latin typeface="+mn-lt"/>
        </a:defRPr>
      </a:lvl2pPr>
      <a:lvl3pPr marL="5224463" indent="-1044575" algn="l" defTabSz="4179888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1000">
          <a:solidFill>
            <a:schemeClr val="tx1"/>
          </a:solidFill>
          <a:latin typeface="+mn-lt"/>
        </a:defRPr>
      </a:lvl3pPr>
      <a:lvl4pPr marL="7313613" indent="-1044575" algn="l" defTabSz="4179888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9100">
          <a:solidFill>
            <a:schemeClr val="tx1"/>
          </a:solidFill>
          <a:latin typeface="+mn-lt"/>
        </a:defRPr>
      </a:lvl4pPr>
      <a:lvl5pPr marL="9404350" indent="-1044575" algn="l" defTabSz="4179888" rtl="0" fontAlgn="base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</a:defRPr>
      </a:lvl5pPr>
      <a:lvl6pPr marL="9861550" indent="-1044575" algn="l" defTabSz="4179888" rtl="0" fontAlgn="base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</a:defRPr>
      </a:lvl6pPr>
      <a:lvl7pPr marL="10318750" indent="-1044575" algn="l" defTabSz="4179888" rtl="0" fontAlgn="base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</a:defRPr>
      </a:lvl7pPr>
      <a:lvl8pPr marL="10775950" indent="-1044575" algn="l" defTabSz="4179888" rtl="0" fontAlgn="base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</a:defRPr>
      </a:lvl8pPr>
      <a:lvl9pPr marL="11233150" indent="-1044575" algn="l" defTabSz="4179888" rtl="0" fontAlgn="base">
        <a:spcBef>
          <a:spcPct val="20000"/>
        </a:spcBef>
        <a:spcAft>
          <a:spcPct val="0"/>
        </a:spcAft>
        <a:buChar char="•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plate_RAPPposter">
  <a:themeElements>
    <a:clrScheme name="Template_RAPPposter 1">
      <a:dk1>
        <a:srgbClr val="9D9475"/>
      </a:dk1>
      <a:lt1>
        <a:srgbClr val="333333"/>
      </a:lt1>
      <a:dk2>
        <a:srgbClr val="333300"/>
      </a:dk2>
      <a:lt2>
        <a:srgbClr val="333333"/>
      </a:lt2>
      <a:accent1>
        <a:srgbClr val="B3C39F"/>
      </a:accent1>
      <a:accent2>
        <a:srgbClr val="DCD9CE"/>
      </a:accent2>
      <a:accent3>
        <a:srgbClr val="ADADAA"/>
      </a:accent3>
      <a:accent4>
        <a:srgbClr val="2A2A2A"/>
      </a:accent4>
      <a:accent5>
        <a:srgbClr val="D6DECD"/>
      </a:accent5>
      <a:accent6>
        <a:srgbClr val="C7C4BA"/>
      </a:accent6>
      <a:hlink>
        <a:srgbClr val="CC9900"/>
      </a:hlink>
      <a:folHlink>
        <a:srgbClr val="ADA68B"/>
      </a:folHlink>
    </a:clrScheme>
    <a:fontScheme name="Template_RAPPpost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B97"/>
        </a:solidFill>
        <a:ln w="57150" cap="flat" cmpd="sng" algn="ctr">
          <a:solidFill>
            <a:srgbClr val="15595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1" u="none" strike="noStrike" cap="none" normalizeH="0" baseline="0" smtClean="0">
            <a:ln>
              <a:noFill/>
            </a:ln>
            <a:solidFill>
              <a:srgbClr val="136868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B97"/>
        </a:solidFill>
        <a:ln w="57150" cap="flat" cmpd="sng" algn="ctr">
          <a:solidFill>
            <a:srgbClr val="15595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1" u="none" strike="noStrike" cap="none" normalizeH="0" baseline="0" smtClean="0">
            <a:ln>
              <a:noFill/>
            </a:ln>
            <a:solidFill>
              <a:srgbClr val="136868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_RAPPpost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PPpost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PPpost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PPpost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PPpost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I:\Dissemination\Presentations\Template_RAPPposter.pot</Template>
  <TotalTime>7313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굴림</vt:lpstr>
      <vt:lpstr>Arial</vt:lpstr>
      <vt:lpstr>Calibri</vt:lpstr>
      <vt:lpstr>Gill Sans MT</vt:lpstr>
      <vt:lpstr>Times New Roman</vt:lpstr>
      <vt:lpstr>Wingdings</vt:lpstr>
      <vt:lpstr>Template_RAPPposter</vt:lpstr>
      <vt:lpstr>PowerPoint Presentation</vt:lpstr>
    </vt:vector>
  </TitlesOfParts>
  <Company>University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ebilling</dc:creator>
  <cp:lastModifiedBy>Rozanova, Julia</cp:lastModifiedBy>
  <cp:revision>272</cp:revision>
  <dcterms:created xsi:type="dcterms:W3CDTF">2002-07-18T14:28:43Z</dcterms:created>
  <dcterms:modified xsi:type="dcterms:W3CDTF">2020-05-11T02:36:28Z</dcterms:modified>
</cp:coreProperties>
</file>